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91" r:id="rId3"/>
    <p:sldId id="290" r:id="rId4"/>
    <p:sldId id="293" r:id="rId5"/>
    <p:sldId id="292" r:id="rId6"/>
    <p:sldId id="286" r:id="rId7"/>
    <p:sldId id="294" r:id="rId8"/>
    <p:sldId id="281" r:id="rId9"/>
  </p:sldIdLst>
  <p:sldSz cx="9144000" cy="6858000" type="screen4x3"/>
  <p:notesSz cx="6761163" cy="9942513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33"/>
    <a:srgbClr val="003366"/>
    <a:srgbClr val="0067AC"/>
    <a:srgbClr val="BDD2F2"/>
    <a:srgbClr val="D4E3F7"/>
    <a:srgbClr val="DDDDDD"/>
    <a:srgbClr val="EAEAEA"/>
    <a:srgbClr val="96B8D6"/>
    <a:srgbClr val="B4C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4674"/>
  </p:normalViewPr>
  <p:slideViewPr>
    <p:cSldViewPr snapToGrid="0">
      <p:cViewPr>
        <p:scale>
          <a:sx n="100" d="100"/>
          <a:sy n="100" d="100"/>
        </p:scale>
        <p:origin x="-2310" y="-318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00764C-F5CE-4A1A-AE86-644E169E0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774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96CC144-A341-421F-8FCE-94D7273CC6F0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4531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A919AD0-0819-4E91-8FBF-8328E7F224EF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2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200513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A919AD0-0819-4E91-8FBF-8328E7F224EF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3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79839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A919AD0-0819-4E91-8FBF-8328E7F224EF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4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813814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A919AD0-0819-4E91-8FBF-8328E7F224EF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5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160351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A919AD0-0819-4E91-8FBF-8328E7F224EF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6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06678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A919AD0-0819-4E91-8FBF-8328E7F224EF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7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0667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38418" indent="-284007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36028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590439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44850" indent="-227206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499261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53672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08083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62494" indent="-227206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718650E-391E-4F46-AC7C-A98E3ADBB3F4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8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86569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www.company.com</a:t>
            </a:r>
            <a:endParaRPr lang="fr-FR" alt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605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39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530708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6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6214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9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5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1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25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134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9380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Click to edit Master text styles</a:t>
            </a:r>
          </a:p>
          <a:p>
            <a:pPr lvl="1"/>
            <a:r>
              <a:rPr lang="fr-FR" altLang="ru-RU" smtClean="0"/>
              <a:t>Second level</a:t>
            </a:r>
          </a:p>
          <a:p>
            <a:pPr lvl="2"/>
            <a:r>
              <a:rPr lang="fr-FR" altLang="ru-RU" smtClean="0"/>
              <a:t>Third level</a:t>
            </a:r>
          </a:p>
          <a:p>
            <a:pPr lvl="3"/>
            <a:r>
              <a:rPr lang="fr-FR" altLang="ru-RU" smtClean="0"/>
              <a:t>Fourth level</a:t>
            </a:r>
          </a:p>
          <a:p>
            <a:pPr lvl="4"/>
            <a:r>
              <a:rPr lang="fr-FR" altLang="ru-RU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www.company.com</a:t>
            </a:r>
            <a:endParaRPr lang="fr-FR" altLang="ru-RU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image" Target="../media/image8.sv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11" Type="http://schemas.openxmlformats.org/officeDocument/2006/relationships/hyperlink" Target="mailto:mintrud@mt04.ru" TargetMode="External"/><Relationship Id="rId10" Type="http://schemas.openxmlformats.org/officeDocument/2006/relationships/image" Target="../media/image8.sv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8" name="Picture 2" descr="C:\Users\Минтруд РА\Desktop\image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494" y="5804327"/>
            <a:ext cx="1564206" cy="72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3">
            <a:extLst>
              <a:ext uri="{FF2B5EF4-FFF2-40B4-BE49-F238E27FC236}">
                <a16:creationId xmlns:a16="http://schemas.microsoft.com/office/drawing/2014/main" xmlns="" id="{C81F0203-7A85-4951-9991-353314B1E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860032" y="5852339"/>
            <a:ext cx="1372234" cy="54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5373216"/>
            <a:ext cx="9144000" cy="215444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endParaRPr lang="ru-RU" sz="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" descr="https://mt04.ru/images/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056" y="5907251"/>
            <a:ext cx="516095" cy="51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56151" y="5897358"/>
            <a:ext cx="2007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9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труда, социального </a:t>
            </a:r>
          </a:p>
          <a:p>
            <a:pPr algn="l"/>
            <a:r>
              <a:rPr lang="ru-RU" sz="9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занятости населения </a:t>
            </a:r>
          </a:p>
          <a:p>
            <a:pPr algn="l"/>
            <a:r>
              <a:rPr lang="ru-RU" sz="9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9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9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лтай</a:t>
            </a:r>
            <a:endParaRPr lang="ru-RU" sz="9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xmlns="" id="{F74F98FE-8CFD-4E0F-AB3D-7AB286F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14" y="5804327"/>
            <a:ext cx="212932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3"/>
          <p:cNvSpPr txBox="1">
            <a:spLocks/>
          </p:cNvSpPr>
          <p:nvPr/>
        </p:nvSpPr>
        <p:spPr bwMode="auto">
          <a:xfrm>
            <a:off x="1299270" y="1471829"/>
            <a:ext cx="7495480" cy="24756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0" tIns="13335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rgbClr val="FCAB1A"/>
                </a:solidFill>
                <a:latin typeface="Verdana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marL="12700">
              <a:spcBef>
                <a:spcPts val="105"/>
              </a:spcBef>
            </a:pPr>
            <a:r>
              <a:rPr lang="ru-RU" sz="3200" kern="0" spc="-15" dirty="0" smtClean="0">
                <a:solidFill>
                  <a:srgbClr val="1F487C"/>
                </a:solidFill>
                <a:latin typeface="Arial"/>
                <a:cs typeface="Arial"/>
              </a:rPr>
              <a:t>Возмещение затрат работодателям на заработную плату при трудоустройстве безработных граждан в Республике Алтай в 2022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7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9" name="Номер слайда 1">
            <a:extLst>
              <a:ext uri="{FF2B5EF4-FFF2-40B4-BE49-F238E27FC236}">
                <a16:creationId xmlns="" xmlns:a16="http://schemas.microsoft.com/office/drawing/2014/main" id="{0AFCAD00-5CBB-CA4D-A36B-DCFAFA387F78}"/>
              </a:ext>
            </a:extLst>
          </p:cNvPr>
          <p:cNvSpPr txBox="1">
            <a:spLocks/>
          </p:cNvSpPr>
          <p:nvPr/>
        </p:nvSpPr>
        <p:spPr>
          <a:xfrm>
            <a:off x="7870543" y="6263853"/>
            <a:ext cx="12454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8395ADC-E50F-2144-9293-4CDEBD57381D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2897" y="1929092"/>
            <a:ext cx="791870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Предоставление субсидии осуществляется Фондом социального страхования по истечении следующих периодов </a:t>
            </a:r>
            <a:r>
              <a:rPr lang="ru-RU" sz="140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(3 </a:t>
            </a: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МРОТ, увеличенных на сумму страховых взносов в государственные внебюджетные фонды и районный коэффициент</a:t>
            </a:r>
            <a:r>
              <a:rPr lang="ru-RU" sz="140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):</a:t>
            </a: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accent4"/>
              </a:solidFill>
              <a:latin typeface="+mn-lt"/>
              <a:ea typeface="Calibri" charset="0"/>
              <a:cs typeface="Times New Roman" charset="0"/>
            </a:endParaRPr>
          </a:p>
          <a:p>
            <a:pPr algn="l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1 </a:t>
            </a: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МРОТ по истечении </a:t>
            </a:r>
            <a:r>
              <a:rPr lang="ru-RU" sz="1400" u="sng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1</a:t>
            </a:r>
            <a:r>
              <a:rPr lang="ru-RU" sz="1400" u="sng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ru-RU" sz="1400" u="sng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месяца</a:t>
            </a: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 работы  трудоустроенного безработного гражданина</a:t>
            </a:r>
            <a:r>
              <a:rPr lang="ru-RU" sz="140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  <a:endParaRPr lang="ru-RU" sz="1400" dirty="0" smtClean="0">
              <a:solidFill>
                <a:schemeClr val="accent4"/>
              </a:solidFill>
              <a:latin typeface="+mn-lt"/>
              <a:ea typeface="Calibri" charset="0"/>
              <a:cs typeface="Times New Roman" charset="0"/>
            </a:endParaRPr>
          </a:p>
          <a:p>
            <a:pPr algn="l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1 </a:t>
            </a: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МРОТ по истечении </a:t>
            </a:r>
            <a:r>
              <a:rPr lang="ru-RU" sz="1400" u="sng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3 </a:t>
            </a:r>
            <a:r>
              <a:rPr lang="ru-RU" sz="1400" u="sng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месяца</a:t>
            </a: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 работы  трудоустроенного безработного </a:t>
            </a:r>
            <a:r>
              <a:rPr lang="ru-RU" sz="140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гражданина;</a:t>
            </a:r>
            <a:endParaRPr lang="ru-RU" sz="1400" dirty="0" smtClean="0">
              <a:solidFill>
                <a:schemeClr val="accent4"/>
              </a:solidFill>
              <a:latin typeface="+mn-lt"/>
              <a:ea typeface="Calibri" charset="0"/>
              <a:cs typeface="Times New Roman" charset="0"/>
            </a:endParaRPr>
          </a:p>
          <a:p>
            <a:pPr algn="l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accent4"/>
                </a:solidFill>
                <a:latin typeface="+mn-lt"/>
                <a:ea typeface="Times New Roman" charset="0"/>
              </a:rPr>
              <a:t>1 </a:t>
            </a: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</a:rPr>
              <a:t>МРОТ по истечении </a:t>
            </a:r>
            <a:r>
              <a:rPr lang="ru-RU" sz="1400" u="sng" dirty="0">
                <a:solidFill>
                  <a:schemeClr val="accent4"/>
                </a:solidFill>
                <a:latin typeface="+mn-lt"/>
                <a:ea typeface="Times New Roman" charset="0"/>
              </a:rPr>
              <a:t>6</a:t>
            </a:r>
            <a:r>
              <a:rPr lang="ru-RU" sz="1400" u="sng" dirty="0" smtClean="0">
                <a:solidFill>
                  <a:schemeClr val="accent4"/>
                </a:solidFill>
                <a:latin typeface="+mn-lt"/>
                <a:ea typeface="Times New Roman" charset="0"/>
              </a:rPr>
              <a:t> </a:t>
            </a:r>
            <a:r>
              <a:rPr lang="ru-RU" sz="1400" u="sng" dirty="0">
                <a:solidFill>
                  <a:schemeClr val="accent4"/>
                </a:solidFill>
                <a:latin typeface="+mn-lt"/>
                <a:ea typeface="Times New Roman" charset="0"/>
              </a:rPr>
              <a:t>месяца</a:t>
            </a:r>
            <a:r>
              <a:rPr lang="ru-RU" sz="1400" dirty="0">
                <a:solidFill>
                  <a:schemeClr val="accent4"/>
                </a:solidFill>
                <a:latin typeface="+mn-lt"/>
                <a:ea typeface="Times New Roman" charset="0"/>
              </a:rPr>
              <a:t> работы  трудоустроенного безработного гражданина.</a:t>
            </a:r>
            <a:r>
              <a:rPr lang="ru-RU" sz="1400" dirty="0">
                <a:solidFill>
                  <a:schemeClr val="accent4"/>
                </a:solidFill>
                <a:latin typeface="+mn-lt"/>
              </a:rPr>
              <a:t>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54000" y="4578350"/>
            <a:ext cx="87376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1800" u="sng" dirty="0" smtClean="0">
                <a:solidFill>
                  <a:srgbClr val="990033"/>
                </a:solidFill>
                <a:cs typeface="Arial" charset="0"/>
              </a:rPr>
              <a:t>Размер финансового обеспечения на 1 </a:t>
            </a:r>
            <a:r>
              <a:rPr lang="ru-RU" altLang="ru-RU" sz="1800" u="sng" dirty="0" smtClean="0">
                <a:solidFill>
                  <a:srgbClr val="990033"/>
                </a:solidFill>
                <a:cs typeface="Arial" charset="0"/>
              </a:rPr>
              <a:t>участника (с 1 июня 2022 года):</a:t>
            </a:r>
            <a:endParaRPr lang="ru-RU" altLang="ru-RU" sz="1800" u="sng" dirty="0" smtClean="0">
              <a:solidFill>
                <a:srgbClr val="990033"/>
              </a:solidFill>
              <a:cs typeface="Arial" charset="0"/>
            </a:endParaRPr>
          </a:p>
          <a:p>
            <a:pPr algn="l" eaLnBrk="1" hangingPunct="1"/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МРОТ + районный коэффициент + страховые взносы х 3 мес.</a:t>
            </a:r>
          </a:p>
          <a:p>
            <a:pPr algn="l" eaLnBrk="1" hangingPunct="1"/>
            <a:endParaRPr lang="ru-RU" altLang="ru-RU" sz="1800" dirty="0" smtClean="0">
              <a:solidFill>
                <a:schemeClr val="tx1"/>
              </a:solidFill>
              <a:cs typeface="Arial" charset="0"/>
            </a:endParaRPr>
          </a:p>
          <a:p>
            <a:pPr algn="l" eaLnBrk="1" hangingPunct="1"/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15279 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+</a:t>
            </a:r>
            <a:r>
              <a:rPr lang="ru-RU" altLang="ru-RU" sz="1800" u="sng" dirty="0" smtClean="0">
                <a:solidFill>
                  <a:schemeClr val="tx1"/>
                </a:solidFill>
                <a:cs typeface="Arial" charset="0"/>
              </a:rPr>
              <a:t>40%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+30% = </a:t>
            </a:r>
            <a:r>
              <a:rPr lang="ru-RU" altLang="ru-RU" sz="1800" u="sng" dirty="0" smtClean="0">
                <a:solidFill>
                  <a:schemeClr val="tx1"/>
                </a:solidFill>
                <a:cs typeface="Arial" charset="0"/>
              </a:rPr>
              <a:t>27807,8 </a:t>
            </a:r>
            <a:r>
              <a:rPr lang="ru-RU" altLang="ru-RU" sz="1800" u="sng" dirty="0" smtClean="0">
                <a:solidFill>
                  <a:schemeClr val="tx1"/>
                </a:solidFill>
                <a:cs typeface="Arial" charset="0"/>
              </a:rPr>
              <a:t>руб. 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на </a:t>
            </a:r>
            <a:r>
              <a:rPr lang="ru-RU" altLang="ru-RU" sz="1800" dirty="0" err="1" smtClean="0">
                <a:solidFill>
                  <a:schemeClr val="tx1"/>
                </a:solidFill>
                <a:cs typeface="Arial" charset="0"/>
              </a:rPr>
              <a:t>участн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. в месяц (на 3 мес. 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83423,4 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руб.)</a:t>
            </a:r>
          </a:p>
          <a:p>
            <a:pPr algn="l" eaLnBrk="1" hangingPunct="1"/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               </a:t>
            </a:r>
            <a:r>
              <a:rPr lang="ru-RU" altLang="ru-RU" sz="1800" dirty="0" err="1" smtClean="0">
                <a:solidFill>
                  <a:schemeClr val="tx1"/>
                </a:solidFill>
                <a:cs typeface="Arial" charset="0"/>
              </a:rPr>
              <a:t>Улаган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    = </a:t>
            </a:r>
            <a:r>
              <a:rPr lang="ru-RU" altLang="ru-RU" sz="1800" u="sng" dirty="0" smtClean="0">
                <a:solidFill>
                  <a:schemeClr val="tx1"/>
                </a:solidFill>
                <a:cs typeface="Arial" charset="0"/>
              </a:rPr>
              <a:t>33766,6 </a:t>
            </a:r>
            <a:r>
              <a:rPr lang="ru-RU" altLang="ru-RU" sz="1800" u="sng" dirty="0">
                <a:solidFill>
                  <a:schemeClr val="tx1"/>
                </a:solidFill>
                <a:cs typeface="Arial" charset="0"/>
              </a:rPr>
              <a:t>руб. </a:t>
            </a:r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на </a:t>
            </a:r>
            <a:r>
              <a:rPr lang="ru-RU" altLang="ru-RU" sz="1800" dirty="0" err="1">
                <a:solidFill>
                  <a:schemeClr val="tx1"/>
                </a:solidFill>
                <a:cs typeface="Arial" charset="0"/>
              </a:rPr>
              <a:t>участн</a:t>
            </a:r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. в месяц (на 3 мес. 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101299,8 </a:t>
            </a:r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руб.)</a:t>
            </a:r>
          </a:p>
          <a:p>
            <a:pPr algn="l" eaLnBrk="1" hangingPunct="1"/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          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Кош-Агач    </a:t>
            </a:r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= </a:t>
            </a:r>
            <a:r>
              <a:rPr lang="ru-RU" altLang="ru-RU" sz="1800" u="sng" dirty="0" smtClean="0">
                <a:solidFill>
                  <a:schemeClr val="tx1"/>
                </a:solidFill>
                <a:cs typeface="Arial" charset="0"/>
              </a:rPr>
              <a:t>37739,2 </a:t>
            </a:r>
            <a:r>
              <a:rPr lang="ru-RU" altLang="ru-RU" sz="1800" u="sng" dirty="0">
                <a:solidFill>
                  <a:schemeClr val="tx1"/>
                </a:solidFill>
                <a:cs typeface="Arial" charset="0"/>
              </a:rPr>
              <a:t>руб. </a:t>
            </a:r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на </a:t>
            </a:r>
            <a:r>
              <a:rPr lang="ru-RU" altLang="ru-RU" sz="1800" dirty="0" err="1">
                <a:solidFill>
                  <a:schemeClr val="tx1"/>
                </a:solidFill>
                <a:cs typeface="Arial" charset="0"/>
              </a:rPr>
              <a:t>участн</a:t>
            </a:r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. в месяц (на 3 мес. 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113217,6 </a:t>
            </a:r>
            <a:r>
              <a:rPr lang="ru-RU" altLang="ru-RU" sz="1800" dirty="0">
                <a:solidFill>
                  <a:schemeClr val="tx1"/>
                </a:solidFill>
                <a:cs typeface="Arial" charset="0"/>
              </a:rPr>
              <a:t>руб</a:t>
            </a:r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.)</a:t>
            </a:r>
            <a:endParaRPr lang="en-GB" altLang="ru-RU" sz="1800" u="sng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60932" y="396823"/>
            <a:ext cx="7302500" cy="889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 b="1" kern="0" smtClean="0"/>
              <a:t>Постановление Правительства РФ от 13 марта 2021 года № 362 «О государственной поддержке юридических лиц, включая некоммерческие организации, и индивидуальных предпринимателей в целях стимулирования занятости отдельных категорий граждан» (</a:t>
            </a:r>
            <a:r>
              <a:rPr lang="ru-RU" sz="1200" b="1" kern="0" smtClean="0">
                <a:solidFill>
                  <a:srgbClr val="FF0000"/>
                </a:solidFill>
              </a:rPr>
              <a:t>Постановление Правительства РФ от 18 марта 2022 года № 398</a:t>
            </a:r>
            <a:r>
              <a:rPr lang="ru-RU" sz="1200" b="1" kern="0" smtClean="0"/>
              <a:t>) </a:t>
            </a:r>
            <a:endParaRPr lang="en-US" altLang="ru-RU" sz="12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7140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7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9" name="Номер слайда 1">
            <a:extLst>
              <a:ext uri="{FF2B5EF4-FFF2-40B4-BE49-F238E27FC236}">
                <a16:creationId xmlns="" xmlns:a16="http://schemas.microsoft.com/office/drawing/2014/main" id="{0AFCAD00-5CBB-CA4D-A36B-DCFAFA387F78}"/>
              </a:ext>
            </a:extLst>
          </p:cNvPr>
          <p:cNvSpPr txBox="1">
            <a:spLocks/>
          </p:cNvSpPr>
          <p:nvPr/>
        </p:nvSpPr>
        <p:spPr>
          <a:xfrm>
            <a:off x="7870543" y="6263853"/>
            <a:ext cx="12454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8395ADC-E50F-2144-9293-4CDEBD57381D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18032" y="1050802"/>
            <a:ext cx="7645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indent="0" algn="l" eaLnBrk="1" hangingPunct="1"/>
            <a:r>
              <a:rPr lang="ru-RU" sz="1400" dirty="0" smtClean="0">
                <a:solidFill>
                  <a:srgbClr val="002060"/>
                </a:solidFill>
              </a:rPr>
              <a:t>Правила </a:t>
            </a:r>
            <a:r>
              <a:rPr lang="ru-RU" sz="1400" dirty="0">
                <a:solidFill>
                  <a:srgbClr val="002060"/>
                </a:solidFill>
              </a:rPr>
              <a:t>предоставления Фондом социального страхования </a:t>
            </a:r>
            <a:r>
              <a:rPr lang="ru-RU" sz="1400" dirty="0" smtClean="0">
                <a:solidFill>
                  <a:srgbClr val="002060"/>
                </a:solidFill>
              </a:rPr>
              <a:t>субсидий </a:t>
            </a:r>
            <a:r>
              <a:rPr lang="ru-RU" sz="1400" dirty="0">
                <a:solidFill>
                  <a:srgbClr val="002060"/>
                </a:solidFill>
              </a:rPr>
              <a:t>из бюджета ФСС России юридическим лицам, включая некоммерческие организации, и индивидуальным предпринимателям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600" y="1798991"/>
            <a:ext cx="78397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Субсидия предоставляется на </a:t>
            </a:r>
            <a:r>
              <a:rPr lang="ru-RU" sz="14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частичную компенсацию затрат работодателя на выплату заработной 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платы при трудоустройстве: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относятся 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к категории молодежи в возрасте до 30 лет, включая: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лиц 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с 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инвалидностью;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лиц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которые с даты окончания 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ВС по 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призыву не являются занятыми 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течение 4 месяцев и более;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лиц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не имеющих среднего профессионального или высшего 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образования;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лиц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которые с даты выдачи им документа об образовании 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не 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являются занятыми 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течение 4 месяцев и более;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лиц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освобожденных из учреждений, исполняющих наказание в виде лишения свободы;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детей-сирот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детей, оставшихся без попечения 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родителей;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лиц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состоящих на учете в комиссии по делам несовершеннолетних;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- лиц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имеющих несовершеннолетних детей</a:t>
            </a:r>
            <a:r>
              <a:rPr lang="ru-RU" sz="14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  <a:endParaRPr lang="ru-RU" sz="14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5316741"/>
            <a:ext cx="7839710" cy="941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являлись </a:t>
            </a:r>
            <a:r>
              <a:rPr lang="ru-RU" sz="12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безработными гражданами или гражданами, ищущими работу, зарегистрированными в органах службы занятости и не состоящими в трудовых отношениях;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не имеют </a:t>
            </a:r>
            <a:r>
              <a:rPr lang="ru-RU" sz="12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работы, не были зарегистрированы в </a:t>
            </a:r>
            <a:r>
              <a:rPr lang="ru-RU" sz="12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качестве ИП, </a:t>
            </a:r>
            <a:r>
              <a:rPr lang="ru-RU" sz="12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главы </a:t>
            </a:r>
            <a:r>
              <a:rPr lang="ru-RU" sz="12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КФК, а </a:t>
            </a:r>
            <a:r>
              <a:rPr lang="ru-RU" sz="12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также не применяли специальный налоговый режим "Налог на профессиональный доход".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60932" y="48714"/>
            <a:ext cx="7302500" cy="889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kern="0" smtClean="0"/>
              <a:t>Постановление Правительства РФ от 13 марта 2021 года № 362</a:t>
            </a:r>
            <a:endParaRPr lang="en-US" altLang="ru-RU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2555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0" y="217488"/>
            <a:ext cx="7302500" cy="889000"/>
          </a:xfrm>
        </p:spPr>
        <p:txBody>
          <a:bodyPr/>
          <a:lstStyle/>
          <a:p>
            <a:pPr algn="ctr" eaLnBrk="1" hangingPunct="1"/>
            <a:r>
              <a:rPr lang="ru-RU" sz="1600" b="1" dirty="0"/>
              <a:t>П</a:t>
            </a:r>
            <a:r>
              <a:rPr lang="ru-RU" sz="1600" b="1" dirty="0" smtClean="0"/>
              <a:t>остановление </a:t>
            </a:r>
            <a:r>
              <a:rPr lang="ru-RU" sz="1600" b="1" dirty="0"/>
              <a:t>Правительства РФ от 13 марта 2021 года № </a:t>
            </a:r>
            <a:r>
              <a:rPr lang="ru-RU" sz="1600" b="1" dirty="0" smtClean="0"/>
              <a:t>362</a:t>
            </a:r>
            <a:endParaRPr lang="en-US" altLang="ru-RU" sz="1600" dirty="0" smtClean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7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9" name="Номер слайда 1">
            <a:extLst>
              <a:ext uri="{FF2B5EF4-FFF2-40B4-BE49-F238E27FC236}">
                <a16:creationId xmlns="" xmlns:a16="http://schemas.microsoft.com/office/drawing/2014/main" id="{0AFCAD00-5CBB-CA4D-A36B-DCFAFA387F78}"/>
              </a:ext>
            </a:extLst>
          </p:cNvPr>
          <p:cNvSpPr txBox="1">
            <a:spLocks/>
          </p:cNvSpPr>
          <p:nvPr/>
        </p:nvSpPr>
        <p:spPr>
          <a:xfrm>
            <a:off x="7870543" y="6263853"/>
            <a:ext cx="12454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8395ADC-E50F-2144-9293-4CDEBD57381D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0650" y="1187714"/>
            <a:ext cx="759142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Условия предоставления субсидии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  <a:buAutoNum type="arabicParenR"/>
            </a:pP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наличие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государственной регистрации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работодателя,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осуществленной до 1 января 2022 г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.;</a:t>
            </a:r>
          </a:p>
          <a:p>
            <a:pPr algn="just">
              <a:spcAft>
                <a:spcPts val="0"/>
              </a:spcAft>
              <a:buAutoNum type="arabicParenR"/>
            </a:pPr>
            <a:endParaRPr lang="ru-RU" sz="1100" dirty="0" smtClean="0">
              <a:solidFill>
                <a:srgbClr val="002060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2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) отсутствие у работодателя на дату направления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заявления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неисполненной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обязанности по уплате налогов, сборов, страховых взносов, пеней, штрафов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и процентов, подлежащих уплате в соответствии с законодательством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РФ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о налогах и сборах и законодательством об обязательном социальном страховании от несчастных случаев на производстве и профессиональных заболеваний, превышающей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10 тыс. рублей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3) отсутствие у работодателя на дату направления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заявления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просроченной задолженности по возврату в федеральный бюджет </a:t>
            </a:r>
            <a:r>
              <a:rPr lang="ru-RU" sz="1100" dirty="0" smtClean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субсидий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4) работодатель на дату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направления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заявления 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не находится в процессе </a:t>
            </a:r>
            <a:r>
              <a:rPr lang="ru-RU" sz="1100" dirty="0" smtClean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реорганизации,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ликвидации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, в отношении работодателя не введена процедура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банкротства,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а работодатели, являющиеся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ИП,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не прекратили деятельность в качестве индивидуального предпринимателя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5) </a:t>
            </a:r>
            <a:r>
              <a:rPr lang="ru-RU" sz="1100" dirty="0" smtClean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отсутствие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в реестре дисквалифицированных лиц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(руководителя, гл. бухгалтера);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6)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трудоустройство работодателем граждан на условиях полного рабочего дня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 с учетом режима рабочего времени, установленного правилами внутреннего трудового распорядка работодателя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7)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выплата работодателем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заработной платы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трудоустроенным гражданам в размере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не ниже величины </a:t>
            </a:r>
            <a:r>
              <a:rPr lang="ru-RU" sz="1100" dirty="0" smtClean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МРОТ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8)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отсутствие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 у работодателя на дату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направления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заявления,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задолженности по заработной плате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rgbClr val="002060"/>
              </a:solidFill>
              <a:latin typeface="+mn-lt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9) </a:t>
            </a:r>
            <a:r>
              <a:rPr lang="ru-RU" sz="1100" dirty="0">
                <a:solidFill>
                  <a:srgbClr val="FF0000"/>
                </a:solidFill>
                <a:latin typeface="+mn-lt"/>
                <a:ea typeface="Times New Roman" charset="0"/>
                <a:cs typeface="Times New Roman" charset="0"/>
              </a:rPr>
              <a:t>работодатель не является получателем в 2022 году субсидии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 в соответствии с постановлением Правительства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РФ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от </a:t>
            </a:r>
            <a:r>
              <a:rPr lang="ru-RU" sz="1100" dirty="0" smtClean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27.12.10 </a:t>
            </a:r>
            <a:r>
              <a:rPr lang="ru-RU" sz="1100" dirty="0">
                <a:solidFill>
                  <a:srgbClr val="002060"/>
                </a:solidFill>
                <a:latin typeface="+mn-lt"/>
                <a:ea typeface="Times New Roman" charset="0"/>
                <a:cs typeface="Times New Roman" charset="0"/>
              </a:rPr>
              <a:t>г. № 1135 «О предоставлении субсидий из федерального бюджета на государственную поддержку отдельных общественных и иных некоммерческих организаций».</a:t>
            </a:r>
            <a:endParaRPr lang="ru-RU" sz="1100" dirty="0">
              <a:solidFill>
                <a:srgbClr val="002060"/>
              </a:solidFill>
              <a:effectLst/>
              <a:latin typeface="+mn-lt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0" y="217488"/>
            <a:ext cx="7302500" cy="889000"/>
          </a:xfrm>
        </p:spPr>
        <p:txBody>
          <a:bodyPr/>
          <a:lstStyle/>
          <a:p>
            <a:pPr algn="ctr" eaLnBrk="1" hangingPunct="1"/>
            <a:r>
              <a:rPr lang="ru-RU" sz="1600" b="1" dirty="0"/>
              <a:t>П</a:t>
            </a:r>
            <a:r>
              <a:rPr lang="ru-RU" sz="1600" b="1" dirty="0" smtClean="0"/>
              <a:t>остановление </a:t>
            </a:r>
            <a:r>
              <a:rPr lang="ru-RU" sz="1600" b="1" dirty="0"/>
              <a:t>Правительства РФ от 13 марта 2021 года № </a:t>
            </a:r>
            <a:r>
              <a:rPr lang="ru-RU" sz="1600" b="1" dirty="0" smtClean="0"/>
              <a:t>362</a:t>
            </a:r>
            <a:endParaRPr lang="en-US" altLang="ru-RU" sz="1600" dirty="0" smtClean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7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9" name="Номер слайда 1">
            <a:extLst>
              <a:ext uri="{FF2B5EF4-FFF2-40B4-BE49-F238E27FC236}">
                <a16:creationId xmlns="" xmlns:a16="http://schemas.microsoft.com/office/drawing/2014/main" id="{0AFCAD00-5CBB-CA4D-A36B-DCFAFA387F78}"/>
              </a:ext>
            </a:extLst>
          </p:cNvPr>
          <p:cNvSpPr txBox="1">
            <a:spLocks/>
          </p:cNvSpPr>
          <p:nvPr/>
        </p:nvSpPr>
        <p:spPr>
          <a:xfrm>
            <a:off x="7870543" y="6263853"/>
            <a:ext cx="12454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8395ADC-E50F-2144-9293-4CDEBD57381D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2625" y="1630837"/>
            <a:ext cx="5392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Для участия в мероприятии необходимо</a:t>
            </a:r>
            <a:endParaRPr lang="ru-RU" sz="2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7324" y="2827396"/>
            <a:ext cx="181113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ru-RU" sz="2000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заявление </a:t>
            </a:r>
            <a:r>
              <a:rPr lang="ru-RU" sz="2000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о </a:t>
            </a:r>
            <a:endParaRPr lang="ru-RU" sz="2000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algn="l"/>
            <a:r>
              <a:rPr lang="ru-RU" sz="2000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включении </a:t>
            </a:r>
          </a:p>
          <a:p>
            <a:pPr algn="l"/>
            <a:r>
              <a:rPr lang="ru-RU" sz="2000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его </a:t>
            </a:r>
            <a:r>
              <a:rPr lang="ru-RU" sz="2000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в реестр</a:t>
            </a:r>
            <a:endParaRPr lang="ru-RU" sz="2000" dirty="0">
              <a:solidFill>
                <a:schemeClr val="accent4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2590" y="2441931"/>
            <a:ext cx="3671929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2000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в федеральную государственную </a:t>
            </a:r>
            <a:endParaRPr lang="ru-RU" sz="2000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algn="l"/>
            <a:r>
              <a:rPr lang="ru-RU" sz="2000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информационную </a:t>
            </a:r>
            <a:r>
              <a:rPr lang="ru-RU" sz="2000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систему «Единая интегрированная информационная система «Соцстрах»</a:t>
            </a:r>
            <a:endParaRPr lang="ru-RU" sz="2000" dirty="0">
              <a:solidFill>
                <a:schemeClr val="accent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9422" y="4711164"/>
            <a:ext cx="7343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не ранее чем через </a:t>
            </a:r>
            <a:r>
              <a:rPr lang="ru-RU" sz="16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месяц</a:t>
            </a:r>
            <a:r>
              <a:rPr lang="ru-RU" sz="1600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 после даты, с которой трудоустроенный гражданин приступил к исполнению трудовых обязанностей в соответствии с трудовым договором, заключенным с работодателем, но не позднее </a:t>
            </a:r>
            <a:r>
              <a:rPr lang="ru-RU" sz="16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15 декабря текущего финансового года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 bwMode="auto">
          <a:xfrm>
            <a:off x="3143250" y="3162300"/>
            <a:ext cx="1495425" cy="542925"/>
          </a:xfrm>
          <a:prstGeom prst="rightArrow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0" y="217488"/>
            <a:ext cx="7302500" cy="889000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Постановление Правительства России </a:t>
            </a:r>
            <a:br>
              <a:rPr lang="ru-RU" altLang="ru-RU" sz="2400" dirty="0" smtClean="0"/>
            </a:br>
            <a:r>
              <a:rPr lang="ru-RU" altLang="ru-RU" sz="2400" dirty="0" smtClean="0"/>
              <a:t>от 18 марта 2022г. № 409</a:t>
            </a:r>
            <a:endParaRPr lang="en-US" altLang="ru-RU" sz="2400" dirty="0" smtClean="0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4000" y="4578350"/>
            <a:ext cx="87376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1800" u="sng" dirty="0" smtClean="0">
                <a:solidFill>
                  <a:srgbClr val="990033"/>
                </a:solidFill>
                <a:cs typeface="Arial" charset="0"/>
              </a:rPr>
              <a:t>Размер финансового обеспечения на 1 </a:t>
            </a:r>
            <a:r>
              <a:rPr lang="ru-RU" altLang="ru-RU" sz="1800" u="sng" dirty="0" smtClean="0">
                <a:solidFill>
                  <a:srgbClr val="990033"/>
                </a:solidFill>
                <a:cs typeface="Arial" charset="0"/>
              </a:rPr>
              <a:t>участника (</a:t>
            </a:r>
            <a:r>
              <a:rPr lang="ru-RU" altLang="ru-RU" sz="1800" u="sng" dirty="0">
                <a:solidFill>
                  <a:srgbClr val="990033"/>
                </a:solidFill>
                <a:cs typeface="Arial" charset="0"/>
              </a:rPr>
              <a:t>с 1 июня 2022 года</a:t>
            </a:r>
            <a:r>
              <a:rPr lang="ru-RU" altLang="ru-RU" sz="1800" u="sng" dirty="0" smtClean="0">
                <a:solidFill>
                  <a:srgbClr val="990033"/>
                </a:solidFill>
                <a:cs typeface="Arial" charset="0"/>
              </a:rPr>
              <a:t>):</a:t>
            </a:r>
            <a:endParaRPr lang="ru-RU" altLang="ru-RU" sz="1800" u="sng" dirty="0" smtClean="0">
              <a:solidFill>
                <a:srgbClr val="990033"/>
              </a:solidFill>
              <a:cs typeface="Arial" charset="0"/>
            </a:endParaRPr>
          </a:p>
          <a:p>
            <a:pPr algn="l" eaLnBrk="1" hangingPunct="1"/>
            <a:r>
              <a:rPr lang="ru-RU" altLang="ru-RU" sz="1800" dirty="0" smtClean="0">
                <a:solidFill>
                  <a:schemeClr val="tx1"/>
                </a:solidFill>
                <a:cs typeface="Arial" charset="0"/>
              </a:rPr>
              <a:t>МРОТ + районный коэффициент + страховые взносы х 3 мес.</a:t>
            </a:r>
          </a:p>
          <a:p>
            <a:pPr algn="l" eaLnBrk="1" hangingPunct="1"/>
            <a:endParaRPr lang="ru-RU" altLang="ru-RU" sz="1800" dirty="0" smtClean="0">
              <a:solidFill>
                <a:schemeClr val="tx1"/>
              </a:solidFill>
              <a:cs typeface="Arial" charset="0"/>
            </a:endParaRPr>
          </a:p>
          <a:p>
            <a:pPr marL="0" lvl="0" indent="0" algn="l" eaLnBrk="1" hangingPunct="1"/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15279 +</a:t>
            </a:r>
            <a:r>
              <a:rPr lang="ru-RU" altLang="ru-RU" sz="1800" u="sng" dirty="0">
                <a:solidFill>
                  <a:srgbClr val="183883"/>
                </a:solidFill>
                <a:cs typeface="Arial" charset="0"/>
              </a:rPr>
              <a:t>40%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+30% = </a:t>
            </a:r>
            <a:r>
              <a:rPr lang="ru-RU" altLang="ru-RU" sz="1800" u="sng" dirty="0">
                <a:solidFill>
                  <a:srgbClr val="183883"/>
                </a:solidFill>
                <a:cs typeface="Arial" charset="0"/>
              </a:rPr>
              <a:t>27807,8 руб. 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на </a:t>
            </a:r>
            <a:r>
              <a:rPr lang="ru-RU" altLang="ru-RU" sz="1800" dirty="0" err="1">
                <a:solidFill>
                  <a:srgbClr val="183883"/>
                </a:solidFill>
                <a:cs typeface="Arial" charset="0"/>
              </a:rPr>
              <a:t>участн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. в месяц (на 3 мес. 83423,4 руб.)</a:t>
            </a:r>
          </a:p>
          <a:p>
            <a:pPr marL="0" lvl="0" indent="0" algn="l" eaLnBrk="1" hangingPunct="1"/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               </a:t>
            </a:r>
            <a:r>
              <a:rPr lang="ru-RU" altLang="ru-RU" sz="1800" dirty="0" err="1">
                <a:solidFill>
                  <a:srgbClr val="183883"/>
                </a:solidFill>
                <a:cs typeface="Arial" charset="0"/>
              </a:rPr>
              <a:t>Улаган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    = </a:t>
            </a:r>
            <a:r>
              <a:rPr lang="ru-RU" altLang="ru-RU" sz="1800" u="sng" dirty="0">
                <a:solidFill>
                  <a:srgbClr val="183883"/>
                </a:solidFill>
                <a:cs typeface="Arial" charset="0"/>
              </a:rPr>
              <a:t>33766,6 руб. 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на </a:t>
            </a:r>
            <a:r>
              <a:rPr lang="ru-RU" altLang="ru-RU" sz="1800" dirty="0" err="1">
                <a:solidFill>
                  <a:srgbClr val="183883"/>
                </a:solidFill>
                <a:cs typeface="Arial" charset="0"/>
              </a:rPr>
              <a:t>участн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. в месяц (на 3 мес. 101299,8 руб.)</a:t>
            </a:r>
          </a:p>
          <a:p>
            <a:pPr marL="0" lvl="0" indent="0" algn="l" eaLnBrk="1" hangingPunct="1"/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          Кош-Агач    = </a:t>
            </a:r>
            <a:r>
              <a:rPr lang="ru-RU" altLang="ru-RU" sz="1800" u="sng" dirty="0">
                <a:solidFill>
                  <a:srgbClr val="183883"/>
                </a:solidFill>
                <a:cs typeface="Arial" charset="0"/>
              </a:rPr>
              <a:t>37739,2 руб. 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на </a:t>
            </a:r>
            <a:r>
              <a:rPr lang="ru-RU" altLang="ru-RU" sz="1800" dirty="0" err="1">
                <a:solidFill>
                  <a:srgbClr val="183883"/>
                </a:solidFill>
                <a:cs typeface="Arial" charset="0"/>
              </a:rPr>
              <a:t>участн</a:t>
            </a:r>
            <a:r>
              <a:rPr lang="ru-RU" altLang="ru-RU" sz="1800" dirty="0">
                <a:solidFill>
                  <a:srgbClr val="183883"/>
                </a:solidFill>
                <a:cs typeface="Arial" charset="0"/>
              </a:rPr>
              <a:t>. в месяц (на 3 мес. 113217,6 руб</a:t>
            </a:r>
            <a:r>
              <a:rPr lang="ru-RU" altLang="ru-RU" sz="1800" dirty="0" smtClean="0">
                <a:solidFill>
                  <a:srgbClr val="183883"/>
                </a:solidFill>
                <a:cs typeface="Arial" charset="0"/>
              </a:rPr>
              <a:t>.)</a:t>
            </a:r>
            <a:endParaRPr lang="en-GB" altLang="ru-RU" sz="1800" u="sng" dirty="0">
              <a:solidFill>
                <a:srgbClr val="183883"/>
              </a:solidFill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7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9" name="Номер слайда 1">
            <a:extLst>
              <a:ext uri="{FF2B5EF4-FFF2-40B4-BE49-F238E27FC236}">
                <a16:creationId xmlns="" xmlns:a16="http://schemas.microsoft.com/office/drawing/2014/main" id="{0AFCAD00-5CBB-CA4D-A36B-DCFAFA387F78}"/>
              </a:ext>
            </a:extLst>
          </p:cNvPr>
          <p:cNvSpPr txBox="1">
            <a:spLocks/>
          </p:cNvSpPr>
          <p:nvPr/>
        </p:nvSpPr>
        <p:spPr>
          <a:xfrm>
            <a:off x="7870543" y="6263853"/>
            <a:ext cx="12454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8395ADC-E50F-2144-9293-4CDEBD57381D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65632" y="2330450"/>
            <a:ext cx="764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ru-RU" altLang="ru-RU" sz="2000" dirty="0">
                <a:solidFill>
                  <a:schemeClr val="tx1"/>
                </a:solidFill>
                <a:cs typeface="Arial" charset="0"/>
              </a:rPr>
              <a:t>п</a:t>
            </a:r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ри организации общественных работ для граждан,</a:t>
            </a:r>
          </a:p>
          <a:p>
            <a:pPr algn="l" eaLnBrk="1" hangingPunct="1"/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     зарегистрированных в органах службы занятости</a:t>
            </a:r>
            <a:endParaRPr lang="en-GB" altLang="ru-RU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54532" y="1377950"/>
            <a:ext cx="764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indent="0" algn="l" eaLnBrk="1" hangingPunct="1"/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В рамках постановления  осуществляется </a:t>
            </a:r>
            <a:r>
              <a:rPr lang="ru-RU" altLang="ru-RU" sz="2000" u="sng" dirty="0" smtClean="0">
                <a:solidFill>
                  <a:schemeClr val="tx1"/>
                </a:solidFill>
                <a:cs typeface="Arial" charset="0"/>
              </a:rPr>
              <a:t>финансовое обеспечение затрат работодателей</a:t>
            </a:r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 (кроме бюджета</a:t>
            </a:r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):</a:t>
            </a:r>
            <a:endParaRPr lang="en-GB" altLang="ru-RU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303732" y="3117850"/>
            <a:ext cx="7645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ru-RU" altLang="ru-RU" sz="2000" dirty="0">
                <a:solidFill>
                  <a:schemeClr val="tx1"/>
                </a:solidFill>
                <a:cs typeface="Arial" charset="0"/>
              </a:rPr>
              <a:t>п</a:t>
            </a:r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ри организации временного  трудоустройства работников организаций, находящихся под риском увольнения (неполный рабочий день, простой, отпуск без сохранения заработной платы)</a:t>
            </a:r>
            <a:endParaRPr lang="en-GB" altLang="ru-RU" sz="200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0" y="217488"/>
            <a:ext cx="7302500" cy="889000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Итоги реализации в 2022 году </a:t>
            </a:r>
            <a:endParaRPr lang="en-US" altLang="ru-RU" sz="2400" dirty="0" smtClean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7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9" name="Номер слайда 1">
            <a:extLst>
              <a:ext uri="{FF2B5EF4-FFF2-40B4-BE49-F238E27FC236}">
                <a16:creationId xmlns="" xmlns:a16="http://schemas.microsoft.com/office/drawing/2014/main" id="{0AFCAD00-5CBB-CA4D-A36B-DCFAFA387F78}"/>
              </a:ext>
            </a:extLst>
          </p:cNvPr>
          <p:cNvSpPr txBox="1">
            <a:spLocks/>
          </p:cNvSpPr>
          <p:nvPr/>
        </p:nvSpPr>
        <p:spPr>
          <a:xfrm>
            <a:off x="7870543" y="6263853"/>
            <a:ext cx="12454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8395ADC-E50F-2144-9293-4CDEBD57381D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65632" y="2330450"/>
            <a:ext cx="7645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Трудоустроено 165 безработных граждан. Работодателям предоставлены субсидии на общую сумму 14,5 млн. рублей. </a:t>
            </a:r>
            <a:endParaRPr lang="en-GB" altLang="ru-RU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226339" y="3451225"/>
            <a:ext cx="7645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ru-RU" altLang="ru-RU" sz="2000" dirty="0" smtClean="0">
                <a:solidFill>
                  <a:schemeClr val="tx1"/>
                </a:solidFill>
                <a:cs typeface="Arial" charset="0"/>
              </a:rPr>
              <a:t>27 работников сохранили занятость при организации временного  трудоустройства. Работодатели получили субсидию на общую сумму 2,5 млн. рублей. </a:t>
            </a:r>
            <a:endParaRPr lang="en-GB" altLang="ru-RU" sz="200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7785100" y="6654800"/>
            <a:ext cx="1358900" cy="2032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5668" y="6611779"/>
            <a:ext cx="11977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mintrud@mt04.ru</a:t>
            </a:r>
            <a:endParaRPr lang="ru-RU" dirty="0"/>
          </a:p>
        </p:txBody>
      </p:sp>
      <p:pic>
        <p:nvPicPr>
          <p:cNvPr id="6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367" y="396823"/>
            <a:ext cx="1346258" cy="529778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2347037" y="2863642"/>
            <a:ext cx="4572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СПАСИБО</a:t>
            </a:r>
            <a:r>
              <a:rPr sz="2800" b="1" spc="5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ЗА</a:t>
            </a:r>
            <a:r>
              <a:rPr sz="2800" b="1" spc="-25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ВНИМАНИЕ</a:t>
            </a:r>
            <a:endParaRPr sz="280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1738" y="4592774"/>
            <a:ext cx="4525283" cy="33855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Контакты 8 (38822) 4-84-14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1"/>
              </a:rPr>
              <a:t>mintrud@mt04.ru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38" y="5020888"/>
            <a:ext cx="1401195" cy="1401195"/>
          </a:xfrm>
          <a:prstGeom prst="rect">
            <a:avLst/>
          </a:prstGeom>
        </p:spPr>
      </p:pic>
      <p:pic>
        <p:nvPicPr>
          <p:cNvPr id="10" name="Изображение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35" y="5055880"/>
            <a:ext cx="1366203" cy="1366203"/>
          </a:xfrm>
          <a:prstGeom prst="rect">
            <a:avLst/>
          </a:prstGeom>
        </p:spPr>
      </p:pic>
      <p:pic>
        <p:nvPicPr>
          <p:cNvPr id="11" name="Изображение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622" y="5055880"/>
            <a:ext cx="1371996" cy="1371996"/>
          </a:xfrm>
          <a:prstGeom prst="rect">
            <a:avLst/>
          </a:prstGeom>
        </p:spPr>
      </p:pic>
      <p:sp>
        <p:nvSpPr>
          <p:cNvPr id="15" name="Номер слайда 1">
            <a:extLst>
              <a:ext uri="{FF2B5EF4-FFF2-40B4-BE49-F238E27FC236}">
                <a16:creationId xmlns="" xmlns:a16="http://schemas.microsoft.com/office/drawing/2014/main" id="{0AFCAD00-5CBB-CA4D-A36B-DCFAFA387F78}"/>
              </a:ext>
            </a:extLst>
          </p:cNvPr>
          <p:cNvSpPr txBox="1">
            <a:spLocks/>
          </p:cNvSpPr>
          <p:nvPr/>
        </p:nvSpPr>
        <p:spPr>
          <a:xfrm>
            <a:off x="7870543" y="6263853"/>
            <a:ext cx="12454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8395ADC-E50F-2144-9293-4CDEBD57381D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947</Words>
  <Application>Microsoft Office PowerPoint</Application>
  <PresentationFormat>Экран (4:3)</PresentationFormat>
  <Paragraphs>98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Default Design</vt:lpstr>
      <vt:lpstr>Презентация PowerPoint</vt:lpstr>
      <vt:lpstr>Презентация PowerPoint</vt:lpstr>
      <vt:lpstr>Презентация PowerPoint</vt:lpstr>
      <vt:lpstr>Постановление Правительства РФ от 13 марта 2021 года № 362</vt:lpstr>
      <vt:lpstr>Постановление Правительства РФ от 13 марта 2021 года № 362</vt:lpstr>
      <vt:lpstr>Постановление Правительства России  от 18 марта 2022г. № 409</vt:lpstr>
      <vt:lpstr>Итоги реализации в 2022 году </vt:lpstr>
      <vt:lpstr>Презентация PowerPoint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ПК</cp:lastModifiedBy>
  <cp:revision>127</cp:revision>
  <cp:lastPrinted>2022-03-24T01:58:41Z</cp:lastPrinted>
  <dcterms:created xsi:type="dcterms:W3CDTF">2005-02-28T14:06:28Z</dcterms:created>
  <dcterms:modified xsi:type="dcterms:W3CDTF">2022-10-03T05:43:12Z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