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8" r:id="rId2"/>
    <p:sldId id="291" r:id="rId3"/>
    <p:sldId id="290" r:id="rId4"/>
    <p:sldId id="293" r:id="rId5"/>
    <p:sldId id="292" r:id="rId6"/>
    <p:sldId id="286" r:id="rId7"/>
    <p:sldId id="294" r:id="rId8"/>
    <p:sldId id="281" r:id="rId9"/>
  </p:sldIdLst>
  <p:sldSz cx="9144000" cy="6858000" type="screen4x3"/>
  <p:notesSz cx="6761163" cy="9942513"/>
  <p:defaultTextStyle>
    <a:defPPr>
      <a:defRPr lang="fr-FR"/>
    </a:defPPr>
    <a:lvl1pPr algn="r" rtl="0" fontAlgn="base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000" b="1"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000" b="1"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000" b="1"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000" b="1"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000" b="1" kern="1200">
        <a:solidFill>
          <a:schemeClr val="bg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80">
          <p15:clr>
            <a:srgbClr val="A4A3A4"/>
          </p15:clr>
        </p15:guide>
        <p15:guide id="2" pos="115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990033"/>
    <a:srgbClr val="003366"/>
    <a:srgbClr val="0067AC"/>
    <a:srgbClr val="BDD2F2"/>
    <a:srgbClr val="D4E3F7"/>
    <a:srgbClr val="DDDDDD"/>
    <a:srgbClr val="EAEAEA"/>
    <a:srgbClr val="96B8D6"/>
    <a:srgbClr val="B4CC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777" autoAdjust="0"/>
    <p:restoredTop sz="94674"/>
  </p:normalViewPr>
  <p:slideViewPr>
    <p:cSldViewPr snapToGrid="0">
      <p:cViewPr>
        <p:scale>
          <a:sx n="100" d="100"/>
          <a:sy n="100" d="100"/>
        </p:scale>
        <p:origin x="-2310" y="-318"/>
      </p:cViewPr>
      <p:guideLst>
        <p:guide orient="horz" pos="1680"/>
        <p:guide pos="11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9837" cy="497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882" tIns="45441" rIns="90882" bIns="45441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9761" y="0"/>
            <a:ext cx="2929837" cy="497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882" tIns="45441" rIns="90882" bIns="45441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5350" y="746125"/>
            <a:ext cx="4970463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6117" y="4722694"/>
            <a:ext cx="5408930" cy="44741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882" tIns="45441" rIns="90882" bIns="454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3662"/>
            <a:ext cx="2929837" cy="497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882" tIns="45441" rIns="90882" bIns="45441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9761" y="9443662"/>
            <a:ext cx="2929837" cy="497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882" tIns="45441" rIns="90882" bIns="45441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700764C-F5CE-4A1A-AE86-644E169E035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577446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000" b="1">
                <a:solidFill>
                  <a:schemeClr val="bg1"/>
                </a:solidFill>
                <a:latin typeface="Arial" charset="0"/>
              </a:defRPr>
            </a:lvl1pPr>
            <a:lvl2pPr marL="738418" indent="-284007" eaLnBrk="0" hangingPunct="0">
              <a:defRPr sz="1000" b="1">
                <a:solidFill>
                  <a:schemeClr val="bg1"/>
                </a:solidFill>
                <a:latin typeface="Arial" charset="0"/>
              </a:defRPr>
            </a:lvl2pPr>
            <a:lvl3pPr marL="1136028" indent="-227206" eaLnBrk="0" hangingPunct="0">
              <a:defRPr sz="1000" b="1">
                <a:solidFill>
                  <a:schemeClr val="bg1"/>
                </a:solidFill>
                <a:latin typeface="Arial" charset="0"/>
              </a:defRPr>
            </a:lvl3pPr>
            <a:lvl4pPr marL="1590439" indent="-227206" eaLnBrk="0" hangingPunct="0">
              <a:defRPr sz="1000" b="1">
                <a:solidFill>
                  <a:schemeClr val="bg1"/>
                </a:solidFill>
                <a:latin typeface="Arial" charset="0"/>
              </a:defRPr>
            </a:lvl4pPr>
            <a:lvl5pPr marL="2044850" indent="-227206" eaLnBrk="0" hangingPunct="0">
              <a:defRPr sz="1000" b="1">
                <a:solidFill>
                  <a:schemeClr val="bg1"/>
                </a:solidFill>
                <a:latin typeface="Arial" charset="0"/>
              </a:defRPr>
            </a:lvl5pPr>
            <a:lvl6pPr marL="2499261" indent="-227206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6pPr>
            <a:lvl7pPr marL="2953672" indent="-227206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7pPr>
            <a:lvl8pPr marL="3408083" indent="-227206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8pPr>
            <a:lvl9pPr marL="3862494" indent="-227206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fld id="{596CC144-A341-421F-8FCE-94D7273CC6F0}" type="slidenum">
              <a:rPr lang="en-GB" altLang="ru-RU" sz="1200" b="0">
                <a:solidFill>
                  <a:schemeClr val="tx1"/>
                </a:solidFill>
              </a:rPr>
              <a:pPr eaLnBrk="1" hangingPunct="1"/>
              <a:t>1</a:t>
            </a:fld>
            <a:endParaRPr lang="en-GB" altLang="ru-RU" sz="1200" b="0">
              <a:solidFill>
                <a:schemeClr val="tx1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ru-RU" smtClean="0"/>
          </a:p>
        </p:txBody>
      </p:sp>
    </p:spTree>
    <p:extLst>
      <p:ext uri="{BB962C8B-B14F-4D97-AF65-F5344CB8AC3E}">
        <p14:creationId xmlns:p14="http://schemas.microsoft.com/office/powerpoint/2010/main" val="445313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000" b="1">
                <a:solidFill>
                  <a:schemeClr val="bg1"/>
                </a:solidFill>
                <a:latin typeface="Arial" charset="0"/>
              </a:defRPr>
            </a:lvl1pPr>
            <a:lvl2pPr marL="738418" indent="-284007" eaLnBrk="0" hangingPunct="0">
              <a:defRPr sz="1000" b="1">
                <a:solidFill>
                  <a:schemeClr val="bg1"/>
                </a:solidFill>
                <a:latin typeface="Arial" charset="0"/>
              </a:defRPr>
            </a:lvl2pPr>
            <a:lvl3pPr marL="1136028" indent="-227206" eaLnBrk="0" hangingPunct="0">
              <a:defRPr sz="1000" b="1">
                <a:solidFill>
                  <a:schemeClr val="bg1"/>
                </a:solidFill>
                <a:latin typeface="Arial" charset="0"/>
              </a:defRPr>
            </a:lvl3pPr>
            <a:lvl4pPr marL="1590439" indent="-227206" eaLnBrk="0" hangingPunct="0">
              <a:defRPr sz="1000" b="1">
                <a:solidFill>
                  <a:schemeClr val="bg1"/>
                </a:solidFill>
                <a:latin typeface="Arial" charset="0"/>
              </a:defRPr>
            </a:lvl4pPr>
            <a:lvl5pPr marL="2044850" indent="-227206" eaLnBrk="0" hangingPunct="0">
              <a:defRPr sz="1000" b="1">
                <a:solidFill>
                  <a:schemeClr val="bg1"/>
                </a:solidFill>
                <a:latin typeface="Arial" charset="0"/>
              </a:defRPr>
            </a:lvl5pPr>
            <a:lvl6pPr marL="2499261" indent="-227206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6pPr>
            <a:lvl7pPr marL="2953672" indent="-227206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7pPr>
            <a:lvl8pPr marL="3408083" indent="-227206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8pPr>
            <a:lvl9pPr marL="3862494" indent="-227206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fld id="{0A919AD0-0819-4E91-8FBF-8328E7F224EF}" type="slidenum">
              <a:rPr lang="en-GB" altLang="ru-RU" sz="1200" b="0">
                <a:solidFill>
                  <a:schemeClr val="tx1"/>
                </a:solidFill>
              </a:rPr>
              <a:pPr eaLnBrk="1" hangingPunct="1"/>
              <a:t>2</a:t>
            </a:fld>
            <a:endParaRPr lang="en-GB" altLang="ru-RU" sz="1200" b="0">
              <a:solidFill>
                <a:schemeClr val="tx1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ru-RU" smtClean="0"/>
          </a:p>
        </p:txBody>
      </p:sp>
    </p:spTree>
    <p:extLst>
      <p:ext uri="{BB962C8B-B14F-4D97-AF65-F5344CB8AC3E}">
        <p14:creationId xmlns:p14="http://schemas.microsoft.com/office/powerpoint/2010/main" val="2005136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000" b="1">
                <a:solidFill>
                  <a:schemeClr val="bg1"/>
                </a:solidFill>
                <a:latin typeface="Arial" charset="0"/>
              </a:defRPr>
            </a:lvl1pPr>
            <a:lvl2pPr marL="738418" indent="-284007" eaLnBrk="0" hangingPunct="0">
              <a:defRPr sz="1000" b="1">
                <a:solidFill>
                  <a:schemeClr val="bg1"/>
                </a:solidFill>
                <a:latin typeface="Arial" charset="0"/>
              </a:defRPr>
            </a:lvl2pPr>
            <a:lvl3pPr marL="1136028" indent="-227206" eaLnBrk="0" hangingPunct="0">
              <a:defRPr sz="1000" b="1">
                <a:solidFill>
                  <a:schemeClr val="bg1"/>
                </a:solidFill>
                <a:latin typeface="Arial" charset="0"/>
              </a:defRPr>
            </a:lvl3pPr>
            <a:lvl4pPr marL="1590439" indent="-227206" eaLnBrk="0" hangingPunct="0">
              <a:defRPr sz="1000" b="1">
                <a:solidFill>
                  <a:schemeClr val="bg1"/>
                </a:solidFill>
                <a:latin typeface="Arial" charset="0"/>
              </a:defRPr>
            </a:lvl4pPr>
            <a:lvl5pPr marL="2044850" indent="-227206" eaLnBrk="0" hangingPunct="0">
              <a:defRPr sz="1000" b="1">
                <a:solidFill>
                  <a:schemeClr val="bg1"/>
                </a:solidFill>
                <a:latin typeface="Arial" charset="0"/>
              </a:defRPr>
            </a:lvl5pPr>
            <a:lvl6pPr marL="2499261" indent="-227206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6pPr>
            <a:lvl7pPr marL="2953672" indent="-227206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7pPr>
            <a:lvl8pPr marL="3408083" indent="-227206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8pPr>
            <a:lvl9pPr marL="3862494" indent="-227206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fld id="{0A919AD0-0819-4E91-8FBF-8328E7F224EF}" type="slidenum">
              <a:rPr lang="en-GB" altLang="ru-RU" sz="1200" b="0">
                <a:solidFill>
                  <a:schemeClr val="tx1"/>
                </a:solidFill>
              </a:rPr>
              <a:pPr eaLnBrk="1" hangingPunct="1"/>
              <a:t>3</a:t>
            </a:fld>
            <a:endParaRPr lang="en-GB" altLang="ru-RU" sz="1200" b="0">
              <a:solidFill>
                <a:schemeClr val="tx1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ru-RU" smtClean="0"/>
          </a:p>
        </p:txBody>
      </p:sp>
    </p:spTree>
    <p:extLst>
      <p:ext uri="{BB962C8B-B14F-4D97-AF65-F5344CB8AC3E}">
        <p14:creationId xmlns:p14="http://schemas.microsoft.com/office/powerpoint/2010/main" val="4798393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000" b="1">
                <a:solidFill>
                  <a:schemeClr val="bg1"/>
                </a:solidFill>
                <a:latin typeface="Arial" charset="0"/>
              </a:defRPr>
            </a:lvl1pPr>
            <a:lvl2pPr marL="738418" indent="-284007" eaLnBrk="0" hangingPunct="0">
              <a:defRPr sz="1000" b="1">
                <a:solidFill>
                  <a:schemeClr val="bg1"/>
                </a:solidFill>
                <a:latin typeface="Arial" charset="0"/>
              </a:defRPr>
            </a:lvl2pPr>
            <a:lvl3pPr marL="1136028" indent="-227206" eaLnBrk="0" hangingPunct="0">
              <a:defRPr sz="1000" b="1">
                <a:solidFill>
                  <a:schemeClr val="bg1"/>
                </a:solidFill>
                <a:latin typeface="Arial" charset="0"/>
              </a:defRPr>
            </a:lvl3pPr>
            <a:lvl4pPr marL="1590439" indent="-227206" eaLnBrk="0" hangingPunct="0">
              <a:defRPr sz="1000" b="1">
                <a:solidFill>
                  <a:schemeClr val="bg1"/>
                </a:solidFill>
                <a:latin typeface="Arial" charset="0"/>
              </a:defRPr>
            </a:lvl4pPr>
            <a:lvl5pPr marL="2044850" indent="-227206" eaLnBrk="0" hangingPunct="0">
              <a:defRPr sz="1000" b="1">
                <a:solidFill>
                  <a:schemeClr val="bg1"/>
                </a:solidFill>
                <a:latin typeface="Arial" charset="0"/>
              </a:defRPr>
            </a:lvl5pPr>
            <a:lvl6pPr marL="2499261" indent="-227206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6pPr>
            <a:lvl7pPr marL="2953672" indent="-227206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7pPr>
            <a:lvl8pPr marL="3408083" indent="-227206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8pPr>
            <a:lvl9pPr marL="3862494" indent="-227206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fld id="{0A919AD0-0819-4E91-8FBF-8328E7F224EF}" type="slidenum">
              <a:rPr lang="en-GB" altLang="ru-RU" sz="1200" b="0">
                <a:solidFill>
                  <a:schemeClr val="tx1"/>
                </a:solidFill>
              </a:rPr>
              <a:pPr eaLnBrk="1" hangingPunct="1"/>
              <a:t>4</a:t>
            </a:fld>
            <a:endParaRPr lang="en-GB" altLang="ru-RU" sz="1200" b="0">
              <a:solidFill>
                <a:schemeClr val="tx1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ru-RU" smtClean="0"/>
          </a:p>
        </p:txBody>
      </p:sp>
    </p:spTree>
    <p:extLst>
      <p:ext uri="{BB962C8B-B14F-4D97-AF65-F5344CB8AC3E}">
        <p14:creationId xmlns:p14="http://schemas.microsoft.com/office/powerpoint/2010/main" val="8138143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000" b="1">
                <a:solidFill>
                  <a:schemeClr val="bg1"/>
                </a:solidFill>
                <a:latin typeface="Arial" charset="0"/>
              </a:defRPr>
            </a:lvl1pPr>
            <a:lvl2pPr marL="738418" indent="-284007" eaLnBrk="0" hangingPunct="0">
              <a:defRPr sz="1000" b="1">
                <a:solidFill>
                  <a:schemeClr val="bg1"/>
                </a:solidFill>
                <a:latin typeface="Arial" charset="0"/>
              </a:defRPr>
            </a:lvl2pPr>
            <a:lvl3pPr marL="1136028" indent="-227206" eaLnBrk="0" hangingPunct="0">
              <a:defRPr sz="1000" b="1">
                <a:solidFill>
                  <a:schemeClr val="bg1"/>
                </a:solidFill>
                <a:latin typeface="Arial" charset="0"/>
              </a:defRPr>
            </a:lvl3pPr>
            <a:lvl4pPr marL="1590439" indent="-227206" eaLnBrk="0" hangingPunct="0">
              <a:defRPr sz="1000" b="1">
                <a:solidFill>
                  <a:schemeClr val="bg1"/>
                </a:solidFill>
                <a:latin typeface="Arial" charset="0"/>
              </a:defRPr>
            </a:lvl4pPr>
            <a:lvl5pPr marL="2044850" indent="-227206" eaLnBrk="0" hangingPunct="0">
              <a:defRPr sz="1000" b="1">
                <a:solidFill>
                  <a:schemeClr val="bg1"/>
                </a:solidFill>
                <a:latin typeface="Arial" charset="0"/>
              </a:defRPr>
            </a:lvl5pPr>
            <a:lvl6pPr marL="2499261" indent="-227206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6pPr>
            <a:lvl7pPr marL="2953672" indent="-227206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7pPr>
            <a:lvl8pPr marL="3408083" indent="-227206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8pPr>
            <a:lvl9pPr marL="3862494" indent="-227206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fld id="{0A919AD0-0819-4E91-8FBF-8328E7F224EF}" type="slidenum">
              <a:rPr lang="en-GB" altLang="ru-RU" sz="1200" b="0">
                <a:solidFill>
                  <a:schemeClr val="tx1"/>
                </a:solidFill>
              </a:rPr>
              <a:pPr eaLnBrk="1" hangingPunct="1"/>
              <a:t>5</a:t>
            </a:fld>
            <a:endParaRPr lang="en-GB" altLang="ru-RU" sz="1200" b="0">
              <a:solidFill>
                <a:schemeClr val="tx1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ru-RU" smtClean="0"/>
          </a:p>
        </p:txBody>
      </p:sp>
    </p:spTree>
    <p:extLst>
      <p:ext uri="{BB962C8B-B14F-4D97-AF65-F5344CB8AC3E}">
        <p14:creationId xmlns:p14="http://schemas.microsoft.com/office/powerpoint/2010/main" val="16035101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000" b="1">
                <a:solidFill>
                  <a:schemeClr val="bg1"/>
                </a:solidFill>
                <a:latin typeface="Arial" charset="0"/>
              </a:defRPr>
            </a:lvl1pPr>
            <a:lvl2pPr marL="738418" indent="-284007" eaLnBrk="0" hangingPunct="0">
              <a:defRPr sz="1000" b="1">
                <a:solidFill>
                  <a:schemeClr val="bg1"/>
                </a:solidFill>
                <a:latin typeface="Arial" charset="0"/>
              </a:defRPr>
            </a:lvl2pPr>
            <a:lvl3pPr marL="1136028" indent="-227206" eaLnBrk="0" hangingPunct="0">
              <a:defRPr sz="1000" b="1">
                <a:solidFill>
                  <a:schemeClr val="bg1"/>
                </a:solidFill>
                <a:latin typeface="Arial" charset="0"/>
              </a:defRPr>
            </a:lvl3pPr>
            <a:lvl4pPr marL="1590439" indent="-227206" eaLnBrk="0" hangingPunct="0">
              <a:defRPr sz="1000" b="1">
                <a:solidFill>
                  <a:schemeClr val="bg1"/>
                </a:solidFill>
                <a:latin typeface="Arial" charset="0"/>
              </a:defRPr>
            </a:lvl4pPr>
            <a:lvl5pPr marL="2044850" indent="-227206" eaLnBrk="0" hangingPunct="0">
              <a:defRPr sz="1000" b="1">
                <a:solidFill>
                  <a:schemeClr val="bg1"/>
                </a:solidFill>
                <a:latin typeface="Arial" charset="0"/>
              </a:defRPr>
            </a:lvl5pPr>
            <a:lvl6pPr marL="2499261" indent="-227206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6pPr>
            <a:lvl7pPr marL="2953672" indent="-227206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7pPr>
            <a:lvl8pPr marL="3408083" indent="-227206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8pPr>
            <a:lvl9pPr marL="3862494" indent="-227206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fld id="{0A919AD0-0819-4E91-8FBF-8328E7F224EF}" type="slidenum">
              <a:rPr lang="en-GB" altLang="ru-RU" sz="1200" b="0">
                <a:solidFill>
                  <a:schemeClr val="tx1"/>
                </a:solidFill>
              </a:rPr>
              <a:pPr eaLnBrk="1" hangingPunct="1"/>
              <a:t>6</a:t>
            </a:fld>
            <a:endParaRPr lang="en-GB" altLang="ru-RU" sz="1200" b="0">
              <a:solidFill>
                <a:schemeClr val="tx1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ru-RU" smtClean="0"/>
          </a:p>
        </p:txBody>
      </p:sp>
    </p:spTree>
    <p:extLst>
      <p:ext uri="{BB962C8B-B14F-4D97-AF65-F5344CB8AC3E}">
        <p14:creationId xmlns:p14="http://schemas.microsoft.com/office/powerpoint/2010/main" val="4066780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000" b="1">
                <a:solidFill>
                  <a:schemeClr val="bg1"/>
                </a:solidFill>
                <a:latin typeface="Arial" charset="0"/>
              </a:defRPr>
            </a:lvl1pPr>
            <a:lvl2pPr marL="738418" indent="-284007" eaLnBrk="0" hangingPunct="0">
              <a:defRPr sz="1000" b="1">
                <a:solidFill>
                  <a:schemeClr val="bg1"/>
                </a:solidFill>
                <a:latin typeface="Arial" charset="0"/>
              </a:defRPr>
            </a:lvl2pPr>
            <a:lvl3pPr marL="1136028" indent="-227206" eaLnBrk="0" hangingPunct="0">
              <a:defRPr sz="1000" b="1">
                <a:solidFill>
                  <a:schemeClr val="bg1"/>
                </a:solidFill>
                <a:latin typeface="Arial" charset="0"/>
              </a:defRPr>
            </a:lvl3pPr>
            <a:lvl4pPr marL="1590439" indent="-227206" eaLnBrk="0" hangingPunct="0">
              <a:defRPr sz="1000" b="1">
                <a:solidFill>
                  <a:schemeClr val="bg1"/>
                </a:solidFill>
                <a:latin typeface="Arial" charset="0"/>
              </a:defRPr>
            </a:lvl4pPr>
            <a:lvl5pPr marL="2044850" indent="-227206" eaLnBrk="0" hangingPunct="0">
              <a:defRPr sz="1000" b="1">
                <a:solidFill>
                  <a:schemeClr val="bg1"/>
                </a:solidFill>
                <a:latin typeface="Arial" charset="0"/>
              </a:defRPr>
            </a:lvl5pPr>
            <a:lvl6pPr marL="2499261" indent="-227206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6pPr>
            <a:lvl7pPr marL="2953672" indent="-227206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7pPr>
            <a:lvl8pPr marL="3408083" indent="-227206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8pPr>
            <a:lvl9pPr marL="3862494" indent="-227206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fld id="{0A919AD0-0819-4E91-8FBF-8328E7F224EF}" type="slidenum">
              <a:rPr lang="en-GB" altLang="ru-RU" sz="1200" b="0">
                <a:solidFill>
                  <a:schemeClr val="tx1"/>
                </a:solidFill>
              </a:rPr>
              <a:pPr eaLnBrk="1" hangingPunct="1"/>
              <a:t>7</a:t>
            </a:fld>
            <a:endParaRPr lang="en-GB" altLang="ru-RU" sz="1200" b="0">
              <a:solidFill>
                <a:schemeClr val="tx1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ru-RU" smtClean="0"/>
          </a:p>
        </p:txBody>
      </p:sp>
    </p:spTree>
    <p:extLst>
      <p:ext uri="{BB962C8B-B14F-4D97-AF65-F5344CB8AC3E}">
        <p14:creationId xmlns:p14="http://schemas.microsoft.com/office/powerpoint/2010/main" val="4066780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1000" b="1">
                <a:solidFill>
                  <a:schemeClr val="bg1"/>
                </a:solidFill>
                <a:latin typeface="Arial" charset="0"/>
              </a:defRPr>
            </a:lvl1pPr>
            <a:lvl2pPr marL="738418" indent="-284007" eaLnBrk="0" hangingPunct="0">
              <a:defRPr sz="1000" b="1">
                <a:solidFill>
                  <a:schemeClr val="bg1"/>
                </a:solidFill>
                <a:latin typeface="Arial" charset="0"/>
              </a:defRPr>
            </a:lvl2pPr>
            <a:lvl3pPr marL="1136028" indent="-227206" eaLnBrk="0" hangingPunct="0">
              <a:defRPr sz="1000" b="1">
                <a:solidFill>
                  <a:schemeClr val="bg1"/>
                </a:solidFill>
                <a:latin typeface="Arial" charset="0"/>
              </a:defRPr>
            </a:lvl3pPr>
            <a:lvl4pPr marL="1590439" indent="-227206" eaLnBrk="0" hangingPunct="0">
              <a:defRPr sz="1000" b="1">
                <a:solidFill>
                  <a:schemeClr val="bg1"/>
                </a:solidFill>
                <a:latin typeface="Arial" charset="0"/>
              </a:defRPr>
            </a:lvl4pPr>
            <a:lvl5pPr marL="2044850" indent="-227206" eaLnBrk="0" hangingPunct="0">
              <a:defRPr sz="1000" b="1">
                <a:solidFill>
                  <a:schemeClr val="bg1"/>
                </a:solidFill>
                <a:latin typeface="Arial" charset="0"/>
              </a:defRPr>
            </a:lvl5pPr>
            <a:lvl6pPr marL="2499261" indent="-227206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6pPr>
            <a:lvl7pPr marL="2953672" indent="-227206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7pPr>
            <a:lvl8pPr marL="3408083" indent="-227206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8pPr>
            <a:lvl9pPr marL="3862494" indent="-227206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fld id="{4718650E-391E-4F46-AC7C-A98E3ADBB3F4}" type="slidenum">
              <a:rPr lang="en-GB" altLang="ru-RU" sz="1200" b="0">
                <a:solidFill>
                  <a:schemeClr val="tx1"/>
                </a:solidFill>
              </a:rPr>
              <a:pPr eaLnBrk="1" hangingPunct="1"/>
              <a:t>8</a:t>
            </a:fld>
            <a:endParaRPr lang="en-GB" altLang="ru-RU" sz="1200" b="0">
              <a:solidFill>
                <a:schemeClr val="tx1"/>
              </a:solidFill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ru-RU" smtClean="0"/>
          </a:p>
        </p:txBody>
      </p:sp>
    </p:spTree>
    <p:extLst>
      <p:ext uri="{BB962C8B-B14F-4D97-AF65-F5344CB8AC3E}">
        <p14:creationId xmlns:p14="http://schemas.microsoft.com/office/powerpoint/2010/main" val="865691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1" descr="stuf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2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0"/>
          <p:cNvSpPr>
            <a:spLocks noChangeArrowheads="1"/>
          </p:cNvSpPr>
          <p:nvPr userDrawn="1"/>
        </p:nvSpPr>
        <p:spPr bwMode="auto">
          <a:xfrm>
            <a:off x="0" y="6613525"/>
            <a:ext cx="9144000" cy="244475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000" b="1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bg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/>
              <a:t>www.company.com</a:t>
            </a:r>
            <a:endParaRPr lang="fr-FR" altLang="ru-RU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3429000" y="5029200"/>
            <a:ext cx="5715000" cy="6096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>
            <a:lvl1pPr marL="0" indent="0" algn="ctr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ctrTitle"/>
          </p:nvPr>
        </p:nvSpPr>
        <p:spPr>
          <a:xfrm>
            <a:off x="3429000" y="3581400"/>
            <a:ext cx="5715000" cy="1470025"/>
          </a:xfrm>
          <a:solidFill>
            <a:schemeClr val="bg1"/>
          </a:solidFill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440" anchor="t"/>
          <a:lstStyle>
            <a:lvl1pPr algn="ctr">
              <a:spcBef>
                <a:spcPct val="20000"/>
              </a:spcBef>
              <a:defRPr sz="4000" b="1">
                <a:solidFill>
                  <a:srgbClr val="FCAB1A"/>
                </a:solidFill>
                <a:latin typeface="Verdana" pitchFamily="34" charset="0"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26057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8391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15200" y="1400175"/>
            <a:ext cx="1828800" cy="47720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828800" y="1400175"/>
            <a:ext cx="5334000" cy="47720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9978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1828800" y="2133600"/>
            <a:ext cx="7162800" cy="4038600"/>
          </a:xfrm>
        </p:spPr>
        <p:txBody>
          <a:bodyPr/>
          <a:lstStyle/>
          <a:p>
            <a:pPr lvl="0"/>
            <a:endParaRPr lang="ru-RU" noProof="0" smtClean="0"/>
          </a:p>
        </p:txBody>
      </p:sp>
    </p:spTree>
    <p:extLst>
      <p:ext uri="{BB962C8B-B14F-4D97-AF65-F5344CB8AC3E}">
        <p14:creationId xmlns:p14="http://schemas.microsoft.com/office/powerpoint/2010/main" val="25307085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1400175"/>
            <a:ext cx="7315200" cy="581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828800" y="2133600"/>
            <a:ext cx="35052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86400" y="2133600"/>
            <a:ext cx="35052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0946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5763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262148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828800" y="2133600"/>
            <a:ext cx="35052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86400" y="2133600"/>
            <a:ext cx="35052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998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1758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6419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3253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51342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693802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0" descr="stuff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2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3"/>
          <p:cNvSpPr>
            <a:spLocks noChangeArrowheads="1"/>
          </p:cNvSpPr>
          <p:nvPr userDrawn="1"/>
        </p:nvSpPr>
        <p:spPr bwMode="auto">
          <a:xfrm>
            <a:off x="1295400" y="1752600"/>
            <a:ext cx="7848600" cy="35052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000" b="1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bg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1400175"/>
            <a:ext cx="7315200" cy="581025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800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ru-RU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28800" y="2133600"/>
            <a:ext cx="71628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ru-RU" smtClean="0"/>
              <a:t>Click to edit Master text styles</a:t>
            </a:r>
          </a:p>
          <a:p>
            <a:pPr lvl="1"/>
            <a:r>
              <a:rPr lang="fr-FR" altLang="ru-RU" smtClean="0"/>
              <a:t>Second level</a:t>
            </a:r>
          </a:p>
          <a:p>
            <a:pPr lvl="2"/>
            <a:r>
              <a:rPr lang="fr-FR" altLang="ru-RU" smtClean="0"/>
              <a:t>Third level</a:t>
            </a:r>
          </a:p>
          <a:p>
            <a:pPr lvl="3"/>
            <a:r>
              <a:rPr lang="fr-FR" altLang="ru-RU" smtClean="0"/>
              <a:t>Fourth level</a:t>
            </a:r>
          </a:p>
          <a:p>
            <a:pPr lvl="4"/>
            <a:r>
              <a:rPr lang="fr-FR" altLang="ru-RU" smtClean="0"/>
              <a:t>Fifth level</a:t>
            </a:r>
          </a:p>
        </p:txBody>
      </p:sp>
      <p:sp>
        <p:nvSpPr>
          <p:cNvPr id="1030" name="Rectangle 19"/>
          <p:cNvSpPr>
            <a:spLocks noChangeArrowheads="1"/>
          </p:cNvSpPr>
          <p:nvPr userDrawn="1"/>
        </p:nvSpPr>
        <p:spPr bwMode="auto">
          <a:xfrm>
            <a:off x="0" y="6613525"/>
            <a:ext cx="9144000" cy="244475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000" b="1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bg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ru-RU"/>
              <a:t>www.company.com</a:t>
            </a:r>
            <a:endParaRPr lang="fr-FR" altLang="ru-RU"/>
          </a:p>
        </p:txBody>
      </p:sp>
      <p:sp>
        <p:nvSpPr>
          <p:cNvPr id="1031" name="Oval 23"/>
          <p:cNvSpPr>
            <a:spLocks noChangeArrowheads="1"/>
          </p:cNvSpPr>
          <p:nvPr userDrawn="1"/>
        </p:nvSpPr>
        <p:spPr bwMode="auto">
          <a:xfrm>
            <a:off x="1433513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000" b="1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bg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32" name="Oval 24"/>
          <p:cNvSpPr>
            <a:spLocks noChangeArrowheads="1"/>
          </p:cNvSpPr>
          <p:nvPr userDrawn="1"/>
        </p:nvSpPr>
        <p:spPr bwMode="auto">
          <a:xfrm>
            <a:off x="2193925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000" b="1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bg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33" name="Oval 25"/>
          <p:cNvSpPr>
            <a:spLocks noChangeArrowheads="1"/>
          </p:cNvSpPr>
          <p:nvPr userDrawn="1"/>
        </p:nvSpPr>
        <p:spPr bwMode="auto">
          <a:xfrm>
            <a:off x="2954338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000" b="1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bg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34" name="Oval 26"/>
          <p:cNvSpPr>
            <a:spLocks noChangeArrowheads="1"/>
          </p:cNvSpPr>
          <p:nvPr userDrawn="1"/>
        </p:nvSpPr>
        <p:spPr bwMode="auto">
          <a:xfrm>
            <a:off x="3714750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000" b="1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bg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35" name="Oval 27"/>
          <p:cNvSpPr>
            <a:spLocks noChangeArrowheads="1"/>
          </p:cNvSpPr>
          <p:nvPr userDrawn="1"/>
        </p:nvSpPr>
        <p:spPr bwMode="auto">
          <a:xfrm>
            <a:off x="4475163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000" b="1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bg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36" name="Oval 28"/>
          <p:cNvSpPr>
            <a:spLocks noChangeArrowheads="1"/>
          </p:cNvSpPr>
          <p:nvPr userDrawn="1"/>
        </p:nvSpPr>
        <p:spPr bwMode="auto">
          <a:xfrm>
            <a:off x="5237163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000" b="1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bg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37" name="Oval 29"/>
          <p:cNvSpPr>
            <a:spLocks noChangeArrowheads="1"/>
          </p:cNvSpPr>
          <p:nvPr userDrawn="1"/>
        </p:nvSpPr>
        <p:spPr bwMode="auto">
          <a:xfrm>
            <a:off x="5997575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000" b="1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bg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38" name="Oval 30"/>
          <p:cNvSpPr>
            <a:spLocks noChangeArrowheads="1"/>
          </p:cNvSpPr>
          <p:nvPr userDrawn="1"/>
        </p:nvSpPr>
        <p:spPr bwMode="auto">
          <a:xfrm>
            <a:off x="6757988" y="6159500"/>
            <a:ext cx="65087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000" b="1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bg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39" name="Oval 31"/>
          <p:cNvSpPr>
            <a:spLocks noChangeArrowheads="1"/>
          </p:cNvSpPr>
          <p:nvPr userDrawn="1"/>
        </p:nvSpPr>
        <p:spPr bwMode="auto">
          <a:xfrm>
            <a:off x="7518400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000" b="1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bg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1040" name="Oval 32"/>
          <p:cNvSpPr>
            <a:spLocks noChangeArrowheads="1"/>
          </p:cNvSpPr>
          <p:nvPr userDrawn="1"/>
        </p:nvSpPr>
        <p:spPr bwMode="auto">
          <a:xfrm>
            <a:off x="8280400" y="6159500"/>
            <a:ext cx="65088" cy="65088"/>
          </a:xfrm>
          <a:prstGeom prst="ellipse">
            <a:avLst/>
          </a:prstGeom>
          <a:solidFill>
            <a:srgbClr val="BDD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000" b="1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bg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757" r:id="rId12"/>
    <p:sldLayoutId id="2147483758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B4CCE2"/>
        </a:buClr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B4CCE2"/>
        </a:buClr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B4CCE2"/>
        </a:buClr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B4CCE2"/>
        </a:buClr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B4CCE2"/>
        </a:buClr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5.png"/><Relationship Id="rId3" Type="http://schemas.openxmlformats.org/officeDocument/2006/relationships/image" Target="../media/image2.png"/><Relationship Id="rId12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11" Type="http://schemas.openxmlformats.org/officeDocument/2006/relationships/image" Target="../media/image3.png"/><Relationship Id="rId10" Type="http://schemas.openxmlformats.org/officeDocument/2006/relationships/image" Target="../media/image8.svg"/><Relationship Id="rId9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10" Type="http://schemas.openxmlformats.org/officeDocument/2006/relationships/image" Target="../media/image8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10" Type="http://schemas.openxmlformats.org/officeDocument/2006/relationships/image" Target="../media/image8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10" Type="http://schemas.openxmlformats.org/officeDocument/2006/relationships/image" Target="../media/image8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10" Type="http://schemas.openxmlformats.org/officeDocument/2006/relationships/image" Target="../media/image8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10" Type="http://schemas.openxmlformats.org/officeDocument/2006/relationships/image" Target="../media/image8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10" Type="http://schemas.openxmlformats.org/officeDocument/2006/relationships/image" Target="../media/image8.svg"/></Relationships>
</file>

<file path=ppt/slides/_rels/slide8.xml.rels><?xml version="1.0" encoding="UTF-8" standalone="yes"?>
<Relationships xmlns="http://schemas.openxmlformats.org/package/2006/relationships"><Relationship Id="rId13" Type="http://schemas.openxmlformats.org/officeDocument/2006/relationships/image" Target="../media/image7.png"/><Relationship Id="rId3" Type="http://schemas.openxmlformats.org/officeDocument/2006/relationships/image" Target="../media/image2.png"/><Relationship Id="rId12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11" Type="http://schemas.openxmlformats.org/officeDocument/2006/relationships/hyperlink" Target="mailto:mintrud@mt04.ru" TargetMode="External"/><Relationship Id="rId10" Type="http://schemas.openxmlformats.org/officeDocument/2006/relationships/image" Target="../media/image8.svg"/><Relationship Id="rId1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>
            <a:extLst>
              <a:ext uri="{FF2B5EF4-FFF2-40B4-BE49-F238E27FC236}">
                <a16:creationId xmlns="" xmlns:a16="http://schemas.microsoft.com/office/drawing/2014/main" id="{1C86282A-89DC-4074-BAB9-3867A88683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66367" y="396823"/>
            <a:ext cx="1346258" cy="529778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 bwMode="auto">
          <a:xfrm>
            <a:off x="7785100" y="6654800"/>
            <a:ext cx="1358900" cy="203200"/>
          </a:xfrm>
          <a:prstGeom prst="rect">
            <a:avLst/>
          </a:prstGeom>
          <a:solidFill>
            <a:schemeClr val="accent1">
              <a:lumMod val="2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865668" y="6611779"/>
            <a:ext cx="119776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mintrud@mt04.ru</a:t>
            </a:r>
            <a:endParaRPr lang="ru-RU" dirty="0"/>
          </a:p>
        </p:txBody>
      </p:sp>
      <p:pic>
        <p:nvPicPr>
          <p:cNvPr id="8" name="Picture 2" descr="C:\Users\Минтруд РА\Desktop\image.pn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3494" y="5804327"/>
            <a:ext cx="1564206" cy="721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Graphic 3">
            <a:extLst>
              <a:ext uri="{FF2B5EF4-FFF2-40B4-BE49-F238E27FC236}">
                <a16:creationId xmlns:a16="http://schemas.microsoft.com/office/drawing/2014/main" xmlns="" id="{C81F0203-7A85-4951-9991-353314B1E3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4860032" y="5852339"/>
            <a:ext cx="1372234" cy="5400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0" y="5373216"/>
            <a:ext cx="9144000" cy="215444"/>
          </a:xfrm>
          <a:prstGeom prst="rect">
            <a:avLst/>
          </a:prstGeom>
          <a:solidFill>
            <a:schemeClr val="accent1">
              <a:lumMod val="25000"/>
            </a:schemeClr>
          </a:solidFill>
        </p:spPr>
        <p:txBody>
          <a:bodyPr wrap="square" rtlCol="0">
            <a:spAutoFit/>
          </a:bodyPr>
          <a:lstStyle/>
          <a:p>
            <a:endParaRPr lang="ru-RU" sz="8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1" descr="https://mt04.ru/images/logo.pn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0056" y="5907251"/>
            <a:ext cx="516095" cy="516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7056151" y="5897358"/>
            <a:ext cx="2007281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ru-RU" sz="900" b="1" dirty="0" smtClean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труда, социального </a:t>
            </a:r>
          </a:p>
          <a:p>
            <a:pPr algn="l"/>
            <a:r>
              <a:rPr lang="ru-RU" sz="900" b="1" dirty="0" smtClean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и занятости населения </a:t>
            </a:r>
          </a:p>
          <a:p>
            <a:pPr algn="l"/>
            <a:r>
              <a:rPr lang="ru-RU" sz="900" b="1" dirty="0" smtClean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Республики </a:t>
            </a:r>
            <a:r>
              <a:rPr lang="ru-RU" sz="900" b="1" dirty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900" b="1" dirty="0" smtClean="0">
                <a:solidFill>
                  <a:schemeClr val="tx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лтай</a:t>
            </a:r>
            <a:endParaRPr lang="ru-RU" sz="900" b="1" dirty="0">
              <a:solidFill>
                <a:schemeClr val="tx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Picture 2">
            <a:extLst>
              <a:ext uri="{FF2B5EF4-FFF2-40B4-BE49-F238E27FC236}">
                <a16:creationId xmlns:a16="http://schemas.microsoft.com/office/drawing/2014/main" xmlns="" id="{F74F98FE-8CFD-4E0F-AB3D-7AB286FCDE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514" y="5804327"/>
            <a:ext cx="2129328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object 3"/>
          <p:cNvSpPr txBox="1">
            <a:spLocks/>
          </p:cNvSpPr>
          <p:nvPr/>
        </p:nvSpPr>
        <p:spPr bwMode="auto">
          <a:xfrm>
            <a:off x="1299270" y="1471829"/>
            <a:ext cx="7495480" cy="247567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vert="horz" wrap="square" lIns="0" tIns="13335" rIns="0" bIns="0" numCol="1" rtlCol="0" anchor="ctr" anchorCtr="0" compatLnSpc="1">
            <a:prstTxWarp prst="textNoShape">
              <a:avLst/>
            </a:prstTxWarp>
            <a:spAutoFit/>
          </a:bodyPr>
          <a:lstStyle>
            <a:lvl1pPr algn="ctr" rtl="0" eaLnBrk="0" fontAlgn="base" hangingPunct="0">
              <a:spcBef>
                <a:spcPct val="20000"/>
              </a:spcBef>
              <a:spcAft>
                <a:spcPct val="0"/>
              </a:spcAft>
              <a:defRPr sz="4000" b="1">
                <a:solidFill>
                  <a:srgbClr val="FCAB1A"/>
                </a:solidFill>
                <a:latin typeface="Verdana" pitchFamily="34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charset="0"/>
              </a:defRPr>
            </a:lvl9pPr>
          </a:lstStyle>
          <a:p>
            <a:pPr marL="12700">
              <a:spcBef>
                <a:spcPts val="105"/>
              </a:spcBef>
            </a:pPr>
            <a:r>
              <a:rPr lang="ru-RU" sz="3200" kern="0" spc="-15" dirty="0" smtClean="0">
                <a:solidFill>
                  <a:srgbClr val="1F487C"/>
                </a:solidFill>
                <a:latin typeface="Arial"/>
                <a:cs typeface="Arial"/>
              </a:rPr>
              <a:t>Возмещение затрат работодателям на заработную плату при трудоустройстве безработных граждан в Республике Алтай в 2022 году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auto">
          <a:xfrm>
            <a:off x="7785100" y="6654800"/>
            <a:ext cx="1358900" cy="203200"/>
          </a:xfrm>
          <a:prstGeom prst="rect">
            <a:avLst/>
          </a:prstGeom>
          <a:solidFill>
            <a:schemeClr val="accent1">
              <a:lumMod val="2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865668" y="6611779"/>
            <a:ext cx="119776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mintrud@mt04.ru</a:t>
            </a:r>
            <a:endParaRPr lang="ru-RU" dirty="0"/>
          </a:p>
        </p:txBody>
      </p:sp>
      <p:pic>
        <p:nvPicPr>
          <p:cNvPr id="7" name="Graphic 3">
            <a:extLst>
              <a:ext uri="{FF2B5EF4-FFF2-40B4-BE49-F238E27FC236}">
                <a16:creationId xmlns="" xmlns:a16="http://schemas.microsoft.com/office/drawing/2014/main" id="{1C86282A-89DC-4074-BAB9-3867A88683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66367" y="396823"/>
            <a:ext cx="1346258" cy="529778"/>
          </a:xfrm>
          <a:prstGeom prst="rect">
            <a:avLst/>
          </a:prstGeom>
        </p:spPr>
      </p:pic>
      <p:sp>
        <p:nvSpPr>
          <p:cNvPr id="9" name="Номер слайда 1">
            <a:extLst>
              <a:ext uri="{FF2B5EF4-FFF2-40B4-BE49-F238E27FC236}">
                <a16:creationId xmlns="" xmlns:a16="http://schemas.microsoft.com/office/drawing/2014/main" id="{0AFCAD00-5CBB-CA4D-A36B-DCFAFA387F78}"/>
              </a:ext>
            </a:extLst>
          </p:cNvPr>
          <p:cNvSpPr txBox="1">
            <a:spLocks/>
          </p:cNvSpPr>
          <p:nvPr/>
        </p:nvSpPr>
        <p:spPr>
          <a:xfrm>
            <a:off x="7870543" y="6263853"/>
            <a:ext cx="1245475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  <a:lvl2pPr marL="457200" algn="r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2pPr>
            <a:lvl3pPr marL="914400" algn="r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3pPr>
            <a:lvl4pPr marL="1371600" algn="r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4pPr>
            <a:lvl5pPr marL="1828800" algn="r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88395ADC-E50F-2144-9293-4CDEBD57381D}" type="slidenum">
              <a:rPr lang="ru-RU" sz="14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2</a:t>
            </a:fld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72897" y="1929092"/>
            <a:ext cx="7918703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1400" dirty="0">
                <a:solidFill>
                  <a:schemeClr val="accent4"/>
                </a:solidFill>
                <a:latin typeface="+mn-lt"/>
                <a:ea typeface="Times New Roman" charset="0"/>
                <a:cs typeface="Times New Roman" charset="0"/>
              </a:rPr>
              <a:t>Предоставление субсидии осуществляется Фондом социального страхования по истечении следующих периодов </a:t>
            </a:r>
            <a:r>
              <a:rPr lang="ru-RU" sz="1400" dirty="0" smtClean="0">
                <a:solidFill>
                  <a:schemeClr val="accent4"/>
                </a:solidFill>
                <a:latin typeface="+mn-lt"/>
                <a:ea typeface="Times New Roman" charset="0"/>
                <a:cs typeface="Times New Roman" charset="0"/>
              </a:rPr>
              <a:t>(3 </a:t>
            </a:r>
            <a:r>
              <a:rPr lang="ru-RU" sz="1400" dirty="0">
                <a:solidFill>
                  <a:schemeClr val="accent4"/>
                </a:solidFill>
                <a:latin typeface="+mn-lt"/>
                <a:ea typeface="Times New Roman" charset="0"/>
                <a:cs typeface="Times New Roman" charset="0"/>
              </a:rPr>
              <a:t>МРОТ, увеличенных на сумму страховых взносов в государственные внебюджетные фонды и районный коэффициент</a:t>
            </a:r>
            <a:r>
              <a:rPr lang="ru-RU" sz="1400" dirty="0" smtClean="0">
                <a:solidFill>
                  <a:schemeClr val="accent4"/>
                </a:solidFill>
                <a:latin typeface="+mn-lt"/>
                <a:ea typeface="Times New Roman" charset="0"/>
                <a:cs typeface="Times New Roman" charset="0"/>
              </a:rPr>
              <a:t>):</a:t>
            </a:r>
          </a:p>
          <a:p>
            <a:pPr algn="just">
              <a:spcAft>
                <a:spcPts val="0"/>
              </a:spcAft>
            </a:pPr>
            <a:endParaRPr lang="ru-RU" sz="1400" dirty="0">
              <a:solidFill>
                <a:schemeClr val="accent4"/>
              </a:solidFill>
              <a:latin typeface="+mn-lt"/>
              <a:ea typeface="Calibri" charset="0"/>
              <a:cs typeface="Times New Roman" charset="0"/>
            </a:endParaRPr>
          </a:p>
          <a:p>
            <a:pPr algn="l">
              <a:spcAft>
                <a:spcPts val="0"/>
              </a:spcAft>
              <a:buFontTx/>
              <a:buChar char="-"/>
            </a:pPr>
            <a:r>
              <a:rPr lang="ru-RU" sz="1400" dirty="0" smtClean="0">
                <a:solidFill>
                  <a:schemeClr val="accent4"/>
                </a:solidFill>
                <a:latin typeface="+mn-lt"/>
                <a:ea typeface="Times New Roman" charset="0"/>
                <a:cs typeface="Times New Roman" charset="0"/>
              </a:rPr>
              <a:t>1 </a:t>
            </a:r>
            <a:r>
              <a:rPr lang="ru-RU" sz="1400" dirty="0">
                <a:solidFill>
                  <a:schemeClr val="accent4"/>
                </a:solidFill>
                <a:latin typeface="+mn-lt"/>
                <a:ea typeface="Times New Roman" charset="0"/>
                <a:cs typeface="Times New Roman" charset="0"/>
              </a:rPr>
              <a:t>МРОТ по истечении </a:t>
            </a:r>
            <a:r>
              <a:rPr lang="ru-RU" sz="1400" u="sng" dirty="0">
                <a:solidFill>
                  <a:schemeClr val="accent4"/>
                </a:solidFill>
                <a:latin typeface="+mn-lt"/>
                <a:ea typeface="Times New Roman" charset="0"/>
                <a:cs typeface="Times New Roman" charset="0"/>
              </a:rPr>
              <a:t>1</a:t>
            </a:r>
            <a:r>
              <a:rPr lang="ru-RU" sz="1400" u="sng" dirty="0" smtClean="0">
                <a:solidFill>
                  <a:schemeClr val="accent4"/>
                </a:solidFill>
                <a:latin typeface="+mn-lt"/>
                <a:ea typeface="Times New Roman" charset="0"/>
                <a:cs typeface="Times New Roman" charset="0"/>
              </a:rPr>
              <a:t> </a:t>
            </a:r>
            <a:r>
              <a:rPr lang="ru-RU" sz="1400" u="sng" dirty="0">
                <a:solidFill>
                  <a:schemeClr val="accent4"/>
                </a:solidFill>
                <a:latin typeface="+mn-lt"/>
                <a:ea typeface="Times New Roman" charset="0"/>
                <a:cs typeface="Times New Roman" charset="0"/>
              </a:rPr>
              <a:t>месяца</a:t>
            </a:r>
            <a:r>
              <a:rPr lang="ru-RU" sz="1400" dirty="0">
                <a:solidFill>
                  <a:schemeClr val="accent4"/>
                </a:solidFill>
                <a:latin typeface="+mn-lt"/>
                <a:ea typeface="Times New Roman" charset="0"/>
                <a:cs typeface="Times New Roman" charset="0"/>
              </a:rPr>
              <a:t> работы  трудоустроенного безработного гражданина</a:t>
            </a:r>
            <a:r>
              <a:rPr lang="ru-RU" sz="1400" dirty="0" smtClean="0">
                <a:solidFill>
                  <a:schemeClr val="accent4"/>
                </a:solidFill>
                <a:latin typeface="+mn-lt"/>
                <a:ea typeface="Times New Roman" charset="0"/>
                <a:cs typeface="Times New Roman" charset="0"/>
              </a:rPr>
              <a:t>;</a:t>
            </a:r>
            <a:endParaRPr lang="ru-RU" sz="1400" dirty="0" smtClean="0">
              <a:solidFill>
                <a:schemeClr val="accent4"/>
              </a:solidFill>
              <a:latin typeface="+mn-lt"/>
              <a:ea typeface="Calibri" charset="0"/>
              <a:cs typeface="Times New Roman" charset="0"/>
            </a:endParaRPr>
          </a:p>
          <a:p>
            <a:pPr algn="l">
              <a:spcAft>
                <a:spcPts val="0"/>
              </a:spcAft>
              <a:buFontTx/>
              <a:buChar char="-"/>
            </a:pPr>
            <a:r>
              <a:rPr lang="ru-RU" sz="1400" dirty="0" smtClean="0">
                <a:solidFill>
                  <a:schemeClr val="accent4"/>
                </a:solidFill>
                <a:latin typeface="+mn-lt"/>
                <a:ea typeface="Times New Roman" charset="0"/>
                <a:cs typeface="Times New Roman" charset="0"/>
              </a:rPr>
              <a:t>1 </a:t>
            </a:r>
            <a:r>
              <a:rPr lang="ru-RU" sz="1400" dirty="0">
                <a:solidFill>
                  <a:schemeClr val="accent4"/>
                </a:solidFill>
                <a:latin typeface="+mn-lt"/>
                <a:ea typeface="Times New Roman" charset="0"/>
                <a:cs typeface="Times New Roman" charset="0"/>
              </a:rPr>
              <a:t>МРОТ по истечении </a:t>
            </a:r>
            <a:r>
              <a:rPr lang="ru-RU" sz="1400" u="sng" dirty="0" smtClean="0">
                <a:solidFill>
                  <a:schemeClr val="accent4"/>
                </a:solidFill>
                <a:latin typeface="+mn-lt"/>
                <a:ea typeface="Times New Roman" charset="0"/>
                <a:cs typeface="Times New Roman" charset="0"/>
              </a:rPr>
              <a:t>3 </a:t>
            </a:r>
            <a:r>
              <a:rPr lang="ru-RU" sz="1400" u="sng" dirty="0">
                <a:solidFill>
                  <a:schemeClr val="accent4"/>
                </a:solidFill>
                <a:latin typeface="+mn-lt"/>
                <a:ea typeface="Times New Roman" charset="0"/>
                <a:cs typeface="Times New Roman" charset="0"/>
              </a:rPr>
              <a:t>месяца</a:t>
            </a:r>
            <a:r>
              <a:rPr lang="ru-RU" sz="1400" dirty="0">
                <a:solidFill>
                  <a:schemeClr val="accent4"/>
                </a:solidFill>
                <a:latin typeface="+mn-lt"/>
                <a:ea typeface="Times New Roman" charset="0"/>
                <a:cs typeface="Times New Roman" charset="0"/>
              </a:rPr>
              <a:t> работы  трудоустроенного безработного </a:t>
            </a:r>
            <a:r>
              <a:rPr lang="ru-RU" sz="1400" dirty="0" smtClean="0">
                <a:solidFill>
                  <a:schemeClr val="accent4"/>
                </a:solidFill>
                <a:latin typeface="+mn-lt"/>
                <a:ea typeface="Times New Roman" charset="0"/>
                <a:cs typeface="Times New Roman" charset="0"/>
              </a:rPr>
              <a:t>гражданина;</a:t>
            </a:r>
            <a:endParaRPr lang="ru-RU" sz="1400" dirty="0" smtClean="0">
              <a:solidFill>
                <a:schemeClr val="accent4"/>
              </a:solidFill>
              <a:latin typeface="+mn-lt"/>
              <a:ea typeface="Calibri" charset="0"/>
              <a:cs typeface="Times New Roman" charset="0"/>
            </a:endParaRPr>
          </a:p>
          <a:p>
            <a:pPr algn="l">
              <a:spcAft>
                <a:spcPts val="0"/>
              </a:spcAft>
              <a:buFontTx/>
              <a:buChar char="-"/>
            </a:pPr>
            <a:r>
              <a:rPr lang="ru-RU" sz="1400" dirty="0" smtClean="0">
                <a:solidFill>
                  <a:schemeClr val="accent4"/>
                </a:solidFill>
                <a:latin typeface="+mn-lt"/>
                <a:ea typeface="Times New Roman" charset="0"/>
              </a:rPr>
              <a:t>1 </a:t>
            </a:r>
            <a:r>
              <a:rPr lang="ru-RU" sz="1400" dirty="0">
                <a:solidFill>
                  <a:schemeClr val="accent4"/>
                </a:solidFill>
                <a:latin typeface="+mn-lt"/>
                <a:ea typeface="Times New Roman" charset="0"/>
              </a:rPr>
              <a:t>МРОТ по истечении </a:t>
            </a:r>
            <a:r>
              <a:rPr lang="ru-RU" sz="1400" u="sng" dirty="0">
                <a:solidFill>
                  <a:schemeClr val="accent4"/>
                </a:solidFill>
                <a:latin typeface="+mn-lt"/>
                <a:ea typeface="Times New Roman" charset="0"/>
              </a:rPr>
              <a:t>6</a:t>
            </a:r>
            <a:r>
              <a:rPr lang="ru-RU" sz="1400" u="sng" dirty="0" smtClean="0">
                <a:solidFill>
                  <a:schemeClr val="accent4"/>
                </a:solidFill>
                <a:latin typeface="+mn-lt"/>
                <a:ea typeface="Times New Roman" charset="0"/>
              </a:rPr>
              <a:t> </a:t>
            </a:r>
            <a:r>
              <a:rPr lang="ru-RU" sz="1400" u="sng" dirty="0">
                <a:solidFill>
                  <a:schemeClr val="accent4"/>
                </a:solidFill>
                <a:latin typeface="+mn-lt"/>
                <a:ea typeface="Times New Roman" charset="0"/>
              </a:rPr>
              <a:t>месяца</a:t>
            </a:r>
            <a:r>
              <a:rPr lang="ru-RU" sz="1400" dirty="0">
                <a:solidFill>
                  <a:schemeClr val="accent4"/>
                </a:solidFill>
                <a:latin typeface="+mn-lt"/>
                <a:ea typeface="Times New Roman" charset="0"/>
              </a:rPr>
              <a:t> работы  трудоустроенного безработного гражданина.</a:t>
            </a:r>
            <a:r>
              <a:rPr lang="ru-RU" sz="1400" dirty="0">
                <a:solidFill>
                  <a:schemeClr val="accent4"/>
                </a:solidFill>
                <a:latin typeface="+mn-lt"/>
              </a:rPr>
              <a:t> </a:t>
            </a:r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254000" y="4578350"/>
            <a:ext cx="8737600" cy="175432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265113" indent="-265113" eaLnBrk="0" hangingPunct="0">
              <a:defRPr sz="1000" b="1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bg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ru-RU" altLang="ru-RU" sz="1800" u="sng" dirty="0" smtClean="0">
                <a:solidFill>
                  <a:srgbClr val="990033"/>
                </a:solidFill>
                <a:cs typeface="Arial" charset="0"/>
              </a:rPr>
              <a:t>Размер финансового обеспечения на 1 </a:t>
            </a:r>
            <a:r>
              <a:rPr lang="ru-RU" altLang="ru-RU" sz="1800" u="sng" dirty="0" smtClean="0">
                <a:solidFill>
                  <a:srgbClr val="990033"/>
                </a:solidFill>
                <a:cs typeface="Arial" charset="0"/>
              </a:rPr>
              <a:t>участника (с 1 июня 2022 года):</a:t>
            </a:r>
            <a:endParaRPr lang="ru-RU" altLang="ru-RU" sz="1800" u="sng" dirty="0" smtClean="0">
              <a:solidFill>
                <a:srgbClr val="990033"/>
              </a:solidFill>
              <a:cs typeface="Arial" charset="0"/>
            </a:endParaRPr>
          </a:p>
          <a:p>
            <a:pPr algn="l" eaLnBrk="1" hangingPunct="1"/>
            <a:r>
              <a:rPr lang="ru-RU" altLang="ru-RU" sz="1800" dirty="0" smtClean="0">
                <a:solidFill>
                  <a:schemeClr val="tx1"/>
                </a:solidFill>
                <a:cs typeface="Arial" charset="0"/>
              </a:rPr>
              <a:t>МРОТ + районный коэффициент + страховые взносы х 3 мес.</a:t>
            </a:r>
          </a:p>
          <a:p>
            <a:pPr algn="l" eaLnBrk="1" hangingPunct="1"/>
            <a:endParaRPr lang="ru-RU" altLang="ru-RU" sz="1800" dirty="0" smtClean="0">
              <a:solidFill>
                <a:schemeClr val="tx1"/>
              </a:solidFill>
              <a:cs typeface="Arial" charset="0"/>
            </a:endParaRPr>
          </a:p>
          <a:p>
            <a:pPr algn="l" eaLnBrk="1" hangingPunct="1"/>
            <a:r>
              <a:rPr lang="ru-RU" altLang="ru-RU" sz="1800" dirty="0" smtClean="0">
                <a:solidFill>
                  <a:schemeClr val="tx1"/>
                </a:solidFill>
                <a:cs typeface="Arial" charset="0"/>
              </a:rPr>
              <a:t>15279 </a:t>
            </a:r>
            <a:r>
              <a:rPr lang="ru-RU" altLang="ru-RU" sz="1800" dirty="0" smtClean="0">
                <a:solidFill>
                  <a:schemeClr val="tx1"/>
                </a:solidFill>
                <a:cs typeface="Arial" charset="0"/>
              </a:rPr>
              <a:t>+</a:t>
            </a:r>
            <a:r>
              <a:rPr lang="ru-RU" altLang="ru-RU" sz="1800" u="sng" dirty="0" smtClean="0">
                <a:solidFill>
                  <a:schemeClr val="tx1"/>
                </a:solidFill>
                <a:cs typeface="Arial" charset="0"/>
              </a:rPr>
              <a:t>40%</a:t>
            </a:r>
            <a:r>
              <a:rPr lang="ru-RU" altLang="ru-RU" sz="1800" dirty="0" smtClean="0">
                <a:solidFill>
                  <a:schemeClr val="tx1"/>
                </a:solidFill>
                <a:cs typeface="Arial" charset="0"/>
              </a:rPr>
              <a:t>+30% = </a:t>
            </a:r>
            <a:r>
              <a:rPr lang="ru-RU" altLang="ru-RU" sz="1800" u="sng" dirty="0" smtClean="0">
                <a:solidFill>
                  <a:schemeClr val="tx1"/>
                </a:solidFill>
                <a:cs typeface="Arial" charset="0"/>
              </a:rPr>
              <a:t>27807,8 </a:t>
            </a:r>
            <a:r>
              <a:rPr lang="ru-RU" altLang="ru-RU" sz="1800" u="sng" dirty="0" smtClean="0">
                <a:solidFill>
                  <a:schemeClr val="tx1"/>
                </a:solidFill>
                <a:cs typeface="Arial" charset="0"/>
              </a:rPr>
              <a:t>руб. </a:t>
            </a:r>
            <a:r>
              <a:rPr lang="ru-RU" altLang="ru-RU" sz="1800" dirty="0" smtClean="0">
                <a:solidFill>
                  <a:schemeClr val="tx1"/>
                </a:solidFill>
                <a:cs typeface="Arial" charset="0"/>
              </a:rPr>
              <a:t>на </a:t>
            </a:r>
            <a:r>
              <a:rPr lang="ru-RU" altLang="ru-RU" sz="1800" dirty="0" err="1" smtClean="0">
                <a:solidFill>
                  <a:schemeClr val="tx1"/>
                </a:solidFill>
                <a:cs typeface="Arial" charset="0"/>
              </a:rPr>
              <a:t>участн</a:t>
            </a:r>
            <a:r>
              <a:rPr lang="ru-RU" altLang="ru-RU" sz="1800" dirty="0" smtClean="0">
                <a:solidFill>
                  <a:schemeClr val="tx1"/>
                </a:solidFill>
                <a:cs typeface="Arial" charset="0"/>
              </a:rPr>
              <a:t>. в месяц (на 3 мес. </a:t>
            </a:r>
            <a:r>
              <a:rPr lang="ru-RU" altLang="ru-RU" sz="1800" dirty="0" smtClean="0">
                <a:solidFill>
                  <a:schemeClr val="tx1"/>
                </a:solidFill>
                <a:cs typeface="Arial" charset="0"/>
              </a:rPr>
              <a:t>83423,4 </a:t>
            </a:r>
            <a:r>
              <a:rPr lang="ru-RU" altLang="ru-RU" sz="1800" dirty="0" smtClean="0">
                <a:solidFill>
                  <a:schemeClr val="tx1"/>
                </a:solidFill>
                <a:cs typeface="Arial" charset="0"/>
              </a:rPr>
              <a:t>руб.)</a:t>
            </a:r>
          </a:p>
          <a:p>
            <a:pPr algn="l" eaLnBrk="1" hangingPunct="1"/>
            <a:r>
              <a:rPr lang="ru-RU" altLang="ru-RU" sz="1800" dirty="0" smtClean="0">
                <a:solidFill>
                  <a:schemeClr val="tx1"/>
                </a:solidFill>
                <a:cs typeface="Arial" charset="0"/>
              </a:rPr>
              <a:t>               </a:t>
            </a:r>
            <a:r>
              <a:rPr lang="ru-RU" altLang="ru-RU" sz="1800" dirty="0" err="1" smtClean="0">
                <a:solidFill>
                  <a:schemeClr val="tx1"/>
                </a:solidFill>
                <a:cs typeface="Arial" charset="0"/>
              </a:rPr>
              <a:t>Улаган</a:t>
            </a:r>
            <a:r>
              <a:rPr lang="ru-RU" altLang="ru-RU" sz="1800" dirty="0" smtClean="0">
                <a:solidFill>
                  <a:schemeClr val="tx1"/>
                </a:solidFill>
                <a:cs typeface="Arial" charset="0"/>
              </a:rPr>
              <a:t>    = </a:t>
            </a:r>
            <a:r>
              <a:rPr lang="ru-RU" altLang="ru-RU" sz="1800" u="sng" dirty="0" smtClean="0">
                <a:solidFill>
                  <a:schemeClr val="tx1"/>
                </a:solidFill>
                <a:cs typeface="Arial" charset="0"/>
              </a:rPr>
              <a:t>33766,6 </a:t>
            </a:r>
            <a:r>
              <a:rPr lang="ru-RU" altLang="ru-RU" sz="1800" u="sng" dirty="0">
                <a:solidFill>
                  <a:schemeClr val="tx1"/>
                </a:solidFill>
                <a:cs typeface="Arial" charset="0"/>
              </a:rPr>
              <a:t>руб. </a:t>
            </a:r>
            <a:r>
              <a:rPr lang="ru-RU" altLang="ru-RU" sz="1800" dirty="0">
                <a:solidFill>
                  <a:schemeClr val="tx1"/>
                </a:solidFill>
                <a:cs typeface="Arial" charset="0"/>
              </a:rPr>
              <a:t>на </a:t>
            </a:r>
            <a:r>
              <a:rPr lang="ru-RU" altLang="ru-RU" sz="1800" dirty="0" err="1">
                <a:solidFill>
                  <a:schemeClr val="tx1"/>
                </a:solidFill>
                <a:cs typeface="Arial" charset="0"/>
              </a:rPr>
              <a:t>участн</a:t>
            </a:r>
            <a:r>
              <a:rPr lang="ru-RU" altLang="ru-RU" sz="1800" dirty="0">
                <a:solidFill>
                  <a:schemeClr val="tx1"/>
                </a:solidFill>
                <a:cs typeface="Arial" charset="0"/>
              </a:rPr>
              <a:t>. в месяц (на 3 мес. </a:t>
            </a:r>
            <a:r>
              <a:rPr lang="ru-RU" altLang="ru-RU" sz="1800" dirty="0" smtClean="0">
                <a:solidFill>
                  <a:schemeClr val="tx1"/>
                </a:solidFill>
                <a:cs typeface="Arial" charset="0"/>
              </a:rPr>
              <a:t>101299,8 </a:t>
            </a:r>
            <a:r>
              <a:rPr lang="ru-RU" altLang="ru-RU" sz="1800" dirty="0">
                <a:solidFill>
                  <a:schemeClr val="tx1"/>
                </a:solidFill>
                <a:cs typeface="Arial" charset="0"/>
              </a:rPr>
              <a:t>руб.)</a:t>
            </a:r>
          </a:p>
          <a:p>
            <a:pPr algn="l" eaLnBrk="1" hangingPunct="1"/>
            <a:r>
              <a:rPr lang="ru-RU" altLang="ru-RU" sz="1800" dirty="0">
                <a:solidFill>
                  <a:schemeClr val="tx1"/>
                </a:solidFill>
                <a:cs typeface="Arial" charset="0"/>
              </a:rPr>
              <a:t>          </a:t>
            </a:r>
            <a:r>
              <a:rPr lang="ru-RU" altLang="ru-RU" sz="1800" dirty="0" smtClean="0">
                <a:solidFill>
                  <a:schemeClr val="tx1"/>
                </a:solidFill>
                <a:cs typeface="Arial" charset="0"/>
              </a:rPr>
              <a:t>Кош-Агач    </a:t>
            </a:r>
            <a:r>
              <a:rPr lang="ru-RU" altLang="ru-RU" sz="1800" dirty="0">
                <a:solidFill>
                  <a:schemeClr val="tx1"/>
                </a:solidFill>
                <a:cs typeface="Arial" charset="0"/>
              </a:rPr>
              <a:t>= </a:t>
            </a:r>
            <a:r>
              <a:rPr lang="ru-RU" altLang="ru-RU" sz="1800" u="sng" dirty="0" smtClean="0">
                <a:solidFill>
                  <a:schemeClr val="tx1"/>
                </a:solidFill>
                <a:cs typeface="Arial" charset="0"/>
              </a:rPr>
              <a:t>37739,2 </a:t>
            </a:r>
            <a:r>
              <a:rPr lang="ru-RU" altLang="ru-RU" sz="1800" u="sng" dirty="0">
                <a:solidFill>
                  <a:schemeClr val="tx1"/>
                </a:solidFill>
                <a:cs typeface="Arial" charset="0"/>
              </a:rPr>
              <a:t>руб. </a:t>
            </a:r>
            <a:r>
              <a:rPr lang="ru-RU" altLang="ru-RU" sz="1800" dirty="0">
                <a:solidFill>
                  <a:schemeClr val="tx1"/>
                </a:solidFill>
                <a:cs typeface="Arial" charset="0"/>
              </a:rPr>
              <a:t>на </a:t>
            </a:r>
            <a:r>
              <a:rPr lang="ru-RU" altLang="ru-RU" sz="1800" dirty="0" err="1">
                <a:solidFill>
                  <a:schemeClr val="tx1"/>
                </a:solidFill>
                <a:cs typeface="Arial" charset="0"/>
              </a:rPr>
              <a:t>участн</a:t>
            </a:r>
            <a:r>
              <a:rPr lang="ru-RU" altLang="ru-RU" sz="1800" dirty="0">
                <a:solidFill>
                  <a:schemeClr val="tx1"/>
                </a:solidFill>
                <a:cs typeface="Arial" charset="0"/>
              </a:rPr>
              <a:t>. в месяц (на 3 мес. </a:t>
            </a:r>
            <a:r>
              <a:rPr lang="ru-RU" altLang="ru-RU" sz="1800" dirty="0" smtClean="0">
                <a:solidFill>
                  <a:schemeClr val="tx1"/>
                </a:solidFill>
                <a:cs typeface="Arial" charset="0"/>
              </a:rPr>
              <a:t>113217,6 </a:t>
            </a:r>
            <a:r>
              <a:rPr lang="ru-RU" altLang="ru-RU" sz="1800" dirty="0">
                <a:solidFill>
                  <a:schemeClr val="tx1"/>
                </a:solidFill>
                <a:cs typeface="Arial" charset="0"/>
              </a:rPr>
              <a:t>руб</a:t>
            </a:r>
            <a:r>
              <a:rPr lang="ru-RU" altLang="ru-RU" sz="1800" dirty="0" smtClean="0">
                <a:solidFill>
                  <a:schemeClr val="tx1"/>
                </a:solidFill>
                <a:cs typeface="Arial" charset="0"/>
              </a:rPr>
              <a:t>.)</a:t>
            </a:r>
            <a:endParaRPr lang="en-GB" altLang="ru-RU" sz="1800" u="sng" dirty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1760932" y="396823"/>
            <a:ext cx="7302500" cy="889000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800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1200" b="1" kern="0" smtClean="0"/>
              <a:t>Постановление Правительства РФ от 13 марта 2021 года № 362 «О государственной поддержке юридических лиц, включая некоммерческие организации, и индивидуальных предпринимателей в целях стимулирования занятости отдельных категорий граждан» (</a:t>
            </a:r>
            <a:r>
              <a:rPr lang="ru-RU" sz="1200" b="1" kern="0" smtClean="0">
                <a:solidFill>
                  <a:srgbClr val="FF0000"/>
                </a:solidFill>
              </a:rPr>
              <a:t>Постановление Правительства РФ от 18 марта 2022 года № 398</a:t>
            </a:r>
            <a:r>
              <a:rPr lang="ru-RU" sz="1200" b="1" kern="0" smtClean="0"/>
              <a:t>) </a:t>
            </a:r>
            <a:endParaRPr lang="en-US" altLang="ru-RU" sz="1200" b="0" kern="0" dirty="0" smtClean="0"/>
          </a:p>
        </p:txBody>
      </p:sp>
    </p:spTree>
    <p:extLst>
      <p:ext uri="{BB962C8B-B14F-4D97-AF65-F5344CB8AC3E}">
        <p14:creationId xmlns:p14="http://schemas.microsoft.com/office/powerpoint/2010/main" val="1714088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auto">
          <a:xfrm>
            <a:off x="7785100" y="6654800"/>
            <a:ext cx="1358900" cy="203200"/>
          </a:xfrm>
          <a:prstGeom prst="rect">
            <a:avLst/>
          </a:prstGeom>
          <a:solidFill>
            <a:schemeClr val="accent1">
              <a:lumMod val="2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865668" y="6611779"/>
            <a:ext cx="119776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mintrud@mt04.ru</a:t>
            </a:r>
            <a:endParaRPr lang="ru-RU" dirty="0"/>
          </a:p>
        </p:txBody>
      </p:sp>
      <p:pic>
        <p:nvPicPr>
          <p:cNvPr id="7" name="Graphic 3">
            <a:extLst>
              <a:ext uri="{FF2B5EF4-FFF2-40B4-BE49-F238E27FC236}">
                <a16:creationId xmlns="" xmlns:a16="http://schemas.microsoft.com/office/drawing/2014/main" id="{1C86282A-89DC-4074-BAB9-3867A88683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66367" y="396823"/>
            <a:ext cx="1346258" cy="529778"/>
          </a:xfrm>
          <a:prstGeom prst="rect">
            <a:avLst/>
          </a:prstGeom>
        </p:spPr>
      </p:pic>
      <p:sp>
        <p:nvSpPr>
          <p:cNvPr id="9" name="Номер слайда 1">
            <a:extLst>
              <a:ext uri="{FF2B5EF4-FFF2-40B4-BE49-F238E27FC236}">
                <a16:creationId xmlns="" xmlns:a16="http://schemas.microsoft.com/office/drawing/2014/main" id="{0AFCAD00-5CBB-CA4D-A36B-DCFAFA387F78}"/>
              </a:ext>
            </a:extLst>
          </p:cNvPr>
          <p:cNvSpPr txBox="1">
            <a:spLocks/>
          </p:cNvSpPr>
          <p:nvPr/>
        </p:nvSpPr>
        <p:spPr>
          <a:xfrm>
            <a:off x="7870543" y="6263853"/>
            <a:ext cx="1245475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  <a:lvl2pPr marL="457200" algn="r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2pPr>
            <a:lvl3pPr marL="914400" algn="r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3pPr>
            <a:lvl4pPr marL="1371600" algn="r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4pPr>
            <a:lvl5pPr marL="1828800" algn="r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88395ADC-E50F-2144-9293-4CDEBD57381D}" type="slidenum">
              <a:rPr lang="ru-RU" sz="14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3</a:t>
            </a:fld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1418032" y="1050802"/>
            <a:ext cx="7645400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 eaLnBrk="0" hangingPunct="0">
              <a:defRPr sz="1000" b="1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bg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marL="0" indent="0" algn="l" eaLnBrk="1" hangingPunct="1"/>
            <a:r>
              <a:rPr lang="ru-RU" sz="1400" dirty="0" smtClean="0">
                <a:solidFill>
                  <a:srgbClr val="002060"/>
                </a:solidFill>
              </a:rPr>
              <a:t>Правила </a:t>
            </a:r>
            <a:r>
              <a:rPr lang="ru-RU" sz="1400" dirty="0">
                <a:solidFill>
                  <a:srgbClr val="002060"/>
                </a:solidFill>
              </a:rPr>
              <a:t>предоставления Фондом социального страхования </a:t>
            </a:r>
            <a:r>
              <a:rPr lang="ru-RU" sz="1400" dirty="0" smtClean="0">
                <a:solidFill>
                  <a:srgbClr val="002060"/>
                </a:solidFill>
              </a:rPr>
              <a:t>субсидий </a:t>
            </a:r>
            <a:r>
              <a:rPr lang="ru-RU" sz="1400" dirty="0">
                <a:solidFill>
                  <a:srgbClr val="002060"/>
                </a:solidFill>
              </a:rPr>
              <a:t>из бюджета ФСС России юридическим лицам, включая некоммерческие организации, и индивидуальным предпринимателям</a:t>
            </a:r>
            <a:r>
              <a:rPr lang="ru-RU" sz="1400" dirty="0" smtClean="0">
                <a:solidFill>
                  <a:srgbClr val="002060"/>
                </a:solidFill>
              </a:rPr>
              <a:t>.</a:t>
            </a:r>
            <a:endParaRPr lang="ru-RU" sz="1400" dirty="0">
              <a:solidFill>
                <a:srgbClr val="00206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990600" y="1798991"/>
            <a:ext cx="783971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1400" dirty="0">
                <a:solidFill>
                  <a:srgbClr val="002060"/>
                </a:solidFill>
                <a:latin typeface="+mn-lt"/>
                <a:ea typeface="Times New Roman" charset="0"/>
                <a:cs typeface="Times New Roman" charset="0"/>
              </a:rPr>
              <a:t>Субсидия предоставляется на </a:t>
            </a:r>
            <a:r>
              <a:rPr lang="ru-RU" sz="1400" dirty="0">
                <a:solidFill>
                  <a:srgbClr val="FF0000"/>
                </a:solidFill>
                <a:latin typeface="+mn-lt"/>
                <a:ea typeface="Times New Roman" charset="0"/>
                <a:cs typeface="Times New Roman" charset="0"/>
              </a:rPr>
              <a:t>частичную компенсацию затрат работодателя на выплату заработной </a:t>
            </a:r>
            <a:r>
              <a:rPr lang="ru-RU" sz="1400" dirty="0">
                <a:solidFill>
                  <a:srgbClr val="002060"/>
                </a:solidFill>
                <a:latin typeface="+mn-lt"/>
                <a:ea typeface="Times New Roman" charset="0"/>
                <a:cs typeface="Times New Roman" charset="0"/>
              </a:rPr>
              <a:t>платы при трудоустройстве:</a:t>
            </a:r>
            <a:endParaRPr lang="ru-RU" sz="1400" dirty="0">
              <a:solidFill>
                <a:srgbClr val="002060"/>
              </a:solidFill>
              <a:latin typeface="+mn-lt"/>
              <a:ea typeface="Calibri" charset="0"/>
              <a:cs typeface="Times New Roman" charset="0"/>
            </a:endParaRPr>
          </a:p>
          <a:p>
            <a:pPr algn="just">
              <a:spcAft>
                <a:spcPts val="0"/>
              </a:spcAft>
            </a:pPr>
            <a:endParaRPr lang="ru-RU" sz="1400" dirty="0" smtClean="0">
              <a:solidFill>
                <a:srgbClr val="002060"/>
              </a:solidFill>
              <a:latin typeface="+mn-lt"/>
              <a:ea typeface="Times New Roman" charset="0"/>
              <a:cs typeface="Times New Roman" charset="0"/>
            </a:endParaRPr>
          </a:p>
          <a:p>
            <a:pPr algn="just">
              <a:spcAft>
                <a:spcPts val="0"/>
              </a:spcAft>
            </a:pPr>
            <a:r>
              <a:rPr lang="ru-RU" sz="1400" dirty="0" smtClean="0">
                <a:solidFill>
                  <a:srgbClr val="002060"/>
                </a:solidFill>
                <a:latin typeface="+mn-lt"/>
                <a:ea typeface="Times New Roman" charset="0"/>
                <a:cs typeface="Times New Roman" charset="0"/>
              </a:rPr>
              <a:t>относятся </a:t>
            </a:r>
            <a:r>
              <a:rPr lang="ru-RU" sz="1400" dirty="0">
                <a:solidFill>
                  <a:srgbClr val="002060"/>
                </a:solidFill>
                <a:latin typeface="+mn-lt"/>
                <a:ea typeface="Times New Roman" charset="0"/>
                <a:cs typeface="Times New Roman" charset="0"/>
              </a:rPr>
              <a:t>к категории молодежи в возрасте до 30 лет, включая:</a:t>
            </a:r>
            <a:endParaRPr lang="ru-RU" sz="1400" dirty="0">
              <a:solidFill>
                <a:srgbClr val="002060"/>
              </a:solidFill>
              <a:latin typeface="+mn-lt"/>
              <a:ea typeface="Calibri" charset="0"/>
              <a:cs typeface="Times New Roman" charset="0"/>
            </a:endParaRPr>
          </a:p>
          <a:p>
            <a:pPr algn="just">
              <a:spcAft>
                <a:spcPts val="0"/>
              </a:spcAft>
            </a:pPr>
            <a:r>
              <a:rPr lang="ru-RU" sz="1400" dirty="0" smtClean="0">
                <a:solidFill>
                  <a:srgbClr val="002060"/>
                </a:solidFill>
                <a:latin typeface="+mn-lt"/>
                <a:ea typeface="Times New Roman" charset="0"/>
                <a:cs typeface="Times New Roman" charset="0"/>
              </a:rPr>
              <a:t>- лиц </a:t>
            </a:r>
            <a:r>
              <a:rPr lang="ru-RU" sz="1400" dirty="0">
                <a:solidFill>
                  <a:srgbClr val="002060"/>
                </a:solidFill>
                <a:latin typeface="+mn-lt"/>
                <a:ea typeface="Times New Roman" charset="0"/>
                <a:cs typeface="Times New Roman" charset="0"/>
              </a:rPr>
              <a:t>с </a:t>
            </a:r>
            <a:r>
              <a:rPr lang="ru-RU" sz="1400" dirty="0" smtClean="0">
                <a:solidFill>
                  <a:srgbClr val="002060"/>
                </a:solidFill>
                <a:latin typeface="+mn-lt"/>
                <a:ea typeface="Times New Roman" charset="0"/>
                <a:cs typeface="Times New Roman" charset="0"/>
              </a:rPr>
              <a:t>инвалидностью;</a:t>
            </a:r>
            <a:endParaRPr lang="ru-RU" sz="1400" dirty="0">
              <a:solidFill>
                <a:srgbClr val="002060"/>
              </a:solidFill>
              <a:latin typeface="+mn-lt"/>
              <a:ea typeface="Calibri" charset="0"/>
              <a:cs typeface="Times New Roman" charset="0"/>
            </a:endParaRPr>
          </a:p>
          <a:p>
            <a:pPr algn="just">
              <a:spcAft>
                <a:spcPts val="0"/>
              </a:spcAft>
            </a:pPr>
            <a:r>
              <a:rPr lang="ru-RU" sz="1400" dirty="0" smtClean="0">
                <a:solidFill>
                  <a:srgbClr val="002060"/>
                </a:solidFill>
                <a:latin typeface="+mn-lt"/>
                <a:ea typeface="Times New Roman" charset="0"/>
                <a:cs typeface="Times New Roman" charset="0"/>
              </a:rPr>
              <a:t>- лиц</a:t>
            </a:r>
            <a:r>
              <a:rPr lang="ru-RU" sz="1400" dirty="0">
                <a:solidFill>
                  <a:srgbClr val="002060"/>
                </a:solidFill>
                <a:latin typeface="+mn-lt"/>
                <a:ea typeface="Times New Roman" charset="0"/>
                <a:cs typeface="Times New Roman" charset="0"/>
              </a:rPr>
              <a:t>, которые с даты окончания </a:t>
            </a:r>
            <a:r>
              <a:rPr lang="ru-RU" sz="1400" dirty="0" smtClean="0">
                <a:solidFill>
                  <a:srgbClr val="002060"/>
                </a:solidFill>
                <a:latin typeface="+mn-lt"/>
                <a:ea typeface="Times New Roman" charset="0"/>
                <a:cs typeface="Times New Roman" charset="0"/>
              </a:rPr>
              <a:t>ВС по </a:t>
            </a:r>
            <a:r>
              <a:rPr lang="ru-RU" sz="1400" dirty="0">
                <a:solidFill>
                  <a:srgbClr val="002060"/>
                </a:solidFill>
                <a:latin typeface="+mn-lt"/>
                <a:ea typeface="Times New Roman" charset="0"/>
                <a:cs typeface="Times New Roman" charset="0"/>
              </a:rPr>
              <a:t>призыву не являются занятыми </a:t>
            </a:r>
            <a:r>
              <a:rPr lang="ru-RU" sz="1400" dirty="0" smtClean="0">
                <a:solidFill>
                  <a:srgbClr val="002060"/>
                </a:solidFill>
                <a:latin typeface="+mn-lt"/>
                <a:ea typeface="Times New Roman" charset="0"/>
                <a:cs typeface="Times New Roman" charset="0"/>
              </a:rPr>
              <a:t>в </a:t>
            </a:r>
            <a:r>
              <a:rPr lang="ru-RU" sz="1400" dirty="0">
                <a:solidFill>
                  <a:srgbClr val="002060"/>
                </a:solidFill>
                <a:latin typeface="+mn-lt"/>
                <a:ea typeface="Times New Roman" charset="0"/>
                <a:cs typeface="Times New Roman" charset="0"/>
              </a:rPr>
              <a:t>течение 4 месяцев и более;</a:t>
            </a:r>
            <a:endParaRPr lang="ru-RU" sz="1400" dirty="0">
              <a:solidFill>
                <a:srgbClr val="002060"/>
              </a:solidFill>
              <a:latin typeface="+mn-lt"/>
              <a:ea typeface="Calibri" charset="0"/>
              <a:cs typeface="Times New Roman" charset="0"/>
            </a:endParaRPr>
          </a:p>
          <a:p>
            <a:pPr algn="just">
              <a:spcAft>
                <a:spcPts val="0"/>
              </a:spcAft>
            </a:pPr>
            <a:r>
              <a:rPr lang="ru-RU" sz="1400" dirty="0" smtClean="0">
                <a:solidFill>
                  <a:srgbClr val="002060"/>
                </a:solidFill>
                <a:latin typeface="+mn-lt"/>
                <a:ea typeface="Times New Roman" charset="0"/>
                <a:cs typeface="Times New Roman" charset="0"/>
              </a:rPr>
              <a:t>- лиц</a:t>
            </a:r>
            <a:r>
              <a:rPr lang="ru-RU" sz="1400" dirty="0">
                <a:solidFill>
                  <a:srgbClr val="002060"/>
                </a:solidFill>
                <a:latin typeface="+mn-lt"/>
                <a:ea typeface="Times New Roman" charset="0"/>
                <a:cs typeface="Times New Roman" charset="0"/>
              </a:rPr>
              <a:t>, не имеющих среднего профессионального или высшего </a:t>
            </a:r>
            <a:r>
              <a:rPr lang="ru-RU" sz="1400" dirty="0" smtClean="0">
                <a:solidFill>
                  <a:srgbClr val="002060"/>
                </a:solidFill>
                <a:latin typeface="+mn-lt"/>
                <a:ea typeface="Times New Roman" charset="0"/>
                <a:cs typeface="Times New Roman" charset="0"/>
              </a:rPr>
              <a:t>образования;</a:t>
            </a:r>
            <a:endParaRPr lang="ru-RU" sz="1400" dirty="0">
              <a:solidFill>
                <a:srgbClr val="002060"/>
              </a:solidFill>
              <a:latin typeface="+mn-lt"/>
              <a:ea typeface="Calibri" charset="0"/>
              <a:cs typeface="Times New Roman" charset="0"/>
            </a:endParaRPr>
          </a:p>
          <a:p>
            <a:pPr algn="just">
              <a:spcAft>
                <a:spcPts val="0"/>
              </a:spcAft>
            </a:pPr>
            <a:r>
              <a:rPr lang="ru-RU" sz="1400" dirty="0" smtClean="0">
                <a:solidFill>
                  <a:srgbClr val="002060"/>
                </a:solidFill>
                <a:latin typeface="+mn-lt"/>
                <a:ea typeface="Times New Roman" charset="0"/>
                <a:cs typeface="Times New Roman" charset="0"/>
              </a:rPr>
              <a:t>- лиц</a:t>
            </a:r>
            <a:r>
              <a:rPr lang="ru-RU" sz="1400" dirty="0">
                <a:solidFill>
                  <a:srgbClr val="002060"/>
                </a:solidFill>
                <a:latin typeface="+mn-lt"/>
                <a:ea typeface="Times New Roman" charset="0"/>
                <a:cs typeface="Times New Roman" charset="0"/>
              </a:rPr>
              <a:t>, которые с даты выдачи им документа об образовании </a:t>
            </a:r>
            <a:r>
              <a:rPr lang="ru-RU" sz="1400" dirty="0" smtClean="0">
                <a:solidFill>
                  <a:srgbClr val="002060"/>
                </a:solidFill>
                <a:latin typeface="+mn-lt"/>
                <a:ea typeface="Times New Roman" charset="0"/>
                <a:cs typeface="Times New Roman" charset="0"/>
              </a:rPr>
              <a:t>не </a:t>
            </a:r>
            <a:r>
              <a:rPr lang="ru-RU" sz="1400" dirty="0">
                <a:solidFill>
                  <a:srgbClr val="002060"/>
                </a:solidFill>
                <a:latin typeface="+mn-lt"/>
                <a:ea typeface="Times New Roman" charset="0"/>
                <a:cs typeface="Times New Roman" charset="0"/>
              </a:rPr>
              <a:t>являются занятыми </a:t>
            </a:r>
            <a:r>
              <a:rPr lang="ru-RU" sz="1400" dirty="0" smtClean="0">
                <a:solidFill>
                  <a:srgbClr val="002060"/>
                </a:solidFill>
                <a:latin typeface="+mn-lt"/>
                <a:ea typeface="Times New Roman" charset="0"/>
                <a:cs typeface="Times New Roman" charset="0"/>
              </a:rPr>
              <a:t>в </a:t>
            </a:r>
            <a:r>
              <a:rPr lang="ru-RU" sz="1400" dirty="0">
                <a:solidFill>
                  <a:srgbClr val="002060"/>
                </a:solidFill>
                <a:latin typeface="+mn-lt"/>
                <a:ea typeface="Times New Roman" charset="0"/>
                <a:cs typeface="Times New Roman" charset="0"/>
              </a:rPr>
              <a:t>течение 4 месяцев и более;</a:t>
            </a:r>
            <a:endParaRPr lang="ru-RU" sz="1400" dirty="0">
              <a:solidFill>
                <a:srgbClr val="002060"/>
              </a:solidFill>
              <a:latin typeface="+mn-lt"/>
              <a:ea typeface="Calibri" charset="0"/>
              <a:cs typeface="Times New Roman" charset="0"/>
            </a:endParaRPr>
          </a:p>
          <a:p>
            <a:pPr algn="just">
              <a:spcAft>
                <a:spcPts val="0"/>
              </a:spcAft>
            </a:pPr>
            <a:r>
              <a:rPr lang="ru-RU" sz="1400" dirty="0" smtClean="0">
                <a:solidFill>
                  <a:srgbClr val="002060"/>
                </a:solidFill>
                <a:latin typeface="+mn-lt"/>
                <a:ea typeface="Times New Roman" charset="0"/>
                <a:cs typeface="Times New Roman" charset="0"/>
              </a:rPr>
              <a:t>- лиц</a:t>
            </a:r>
            <a:r>
              <a:rPr lang="ru-RU" sz="1400" dirty="0">
                <a:solidFill>
                  <a:srgbClr val="002060"/>
                </a:solidFill>
                <a:latin typeface="+mn-lt"/>
                <a:ea typeface="Times New Roman" charset="0"/>
                <a:cs typeface="Times New Roman" charset="0"/>
              </a:rPr>
              <a:t>, освобожденных из учреждений, исполняющих наказание в виде лишения свободы;</a:t>
            </a:r>
            <a:endParaRPr lang="ru-RU" sz="1400" dirty="0">
              <a:solidFill>
                <a:srgbClr val="002060"/>
              </a:solidFill>
              <a:latin typeface="+mn-lt"/>
              <a:ea typeface="Calibri" charset="0"/>
              <a:cs typeface="Times New Roman" charset="0"/>
            </a:endParaRPr>
          </a:p>
          <a:p>
            <a:pPr algn="just">
              <a:spcAft>
                <a:spcPts val="0"/>
              </a:spcAft>
            </a:pPr>
            <a:r>
              <a:rPr lang="ru-RU" sz="1400" dirty="0" smtClean="0">
                <a:solidFill>
                  <a:srgbClr val="002060"/>
                </a:solidFill>
                <a:latin typeface="+mn-lt"/>
                <a:ea typeface="Times New Roman" charset="0"/>
                <a:cs typeface="Times New Roman" charset="0"/>
              </a:rPr>
              <a:t>- детей-сирот</a:t>
            </a:r>
            <a:r>
              <a:rPr lang="ru-RU" sz="1400" dirty="0">
                <a:solidFill>
                  <a:srgbClr val="002060"/>
                </a:solidFill>
                <a:latin typeface="+mn-lt"/>
                <a:ea typeface="Times New Roman" charset="0"/>
                <a:cs typeface="Times New Roman" charset="0"/>
              </a:rPr>
              <a:t>, детей, оставшихся без попечения </a:t>
            </a:r>
            <a:r>
              <a:rPr lang="ru-RU" sz="1400" dirty="0" smtClean="0">
                <a:solidFill>
                  <a:srgbClr val="002060"/>
                </a:solidFill>
                <a:latin typeface="+mn-lt"/>
                <a:ea typeface="Times New Roman" charset="0"/>
                <a:cs typeface="Times New Roman" charset="0"/>
              </a:rPr>
              <a:t>родителей;</a:t>
            </a:r>
            <a:endParaRPr lang="ru-RU" sz="1400" dirty="0">
              <a:solidFill>
                <a:srgbClr val="002060"/>
              </a:solidFill>
              <a:latin typeface="+mn-lt"/>
              <a:ea typeface="Calibri" charset="0"/>
              <a:cs typeface="Times New Roman" charset="0"/>
            </a:endParaRPr>
          </a:p>
          <a:p>
            <a:pPr algn="just">
              <a:spcAft>
                <a:spcPts val="0"/>
              </a:spcAft>
            </a:pPr>
            <a:r>
              <a:rPr lang="ru-RU" sz="1400" dirty="0" smtClean="0">
                <a:solidFill>
                  <a:srgbClr val="002060"/>
                </a:solidFill>
                <a:latin typeface="+mn-lt"/>
                <a:ea typeface="Times New Roman" charset="0"/>
                <a:cs typeface="Times New Roman" charset="0"/>
              </a:rPr>
              <a:t>- лиц</a:t>
            </a:r>
            <a:r>
              <a:rPr lang="ru-RU" sz="1400" dirty="0">
                <a:solidFill>
                  <a:srgbClr val="002060"/>
                </a:solidFill>
                <a:latin typeface="+mn-lt"/>
                <a:ea typeface="Times New Roman" charset="0"/>
                <a:cs typeface="Times New Roman" charset="0"/>
              </a:rPr>
              <a:t>, состоящих на учете в комиссии по делам несовершеннолетних;</a:t>
            </a:r>
            <a:endParaRPr lang="ru-RU" sz="1400" dirty="0">
              <a:solidFill>
                <a:srgbClr val="002060"/>
              </a:solidFill>
              <a:latin typeface="+mn-lt"/>
              <a:ea typeface="Calibri" charset="0"/>
              <a:cs typeface="Times New Roman" charset="0"/>
            </a:endParaRPr>
          </a:p>
          <a:p>
            <a:pPr algn="just">
              <a:spcAft>
                <a:spcPts val="0"/>
              </a:spcAft>
            </a:pPr>
            <a:r>
              <a:rPr lang="ru-RU" sz="1400" dirty="0" smtClean="0">
                <a:solidFill>
                  <a:srgbClr val="002060"/>
                </a:solidFill>
                <a:latin typeface="+mn-lt"/>
                <a:ea typeface="Times New Roman" charset="0"/>
                <a:cs typeface="Times New Roman" charset="0"/>
              </a:rPr>
              <a:t>- лиц</a:t>
            </a:r>
            <a:r>
              <a:rPr lang="ru-RU" sz="1400" dirty="0">
                <a:solidFill>
                  <a:srgbClr val="002060"/>
                </a:solidFill>
                <a:latin typeface="+mn-lt"/>
                <a:ea typeface="Times New Roman" charset="0"/>
                <a:cs typeface="Times New Roman" charset="0"/>
              </a:rPr>
              <a:t>, имеющих несовершеннолетних детей</a:t>
            </a:r>
            <a:r>
              <a:rPr lang="ru-RU" sz="1400" dirty="0" smtClean="0">
                <a:solidFill>
                  <a:srgbClr val="002060"/>
                </a:solidFill>
                <a:latin typeface="+mn-lt"/>
                <a:ea typeface="Times New Roman" charset="0"/>
                <a:cs typeface="Times New Roman" charset="0"/>
              </a:rPr>
              <a:t>;</a:t>
            </a:r>
            <a:endParaRPr lang="ru-RU" sz="1400" dirty="0">
              <a:solidFill>
                <a:srgbClr val="002060"/>
              </a:solidFill>
              <a:latin typeface="+mn-lt"/>
              <a:ea typeface="Calibri" charset="0"/>
              <a:cs typeface="Times New Roman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90600" y="5316741"/>
            <a:ext cx="7839710" cy="9417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sz="1200" dirty="0" smtClean="0">
                <a:solidFill>
                  <a:srgbClr val="002060"/>
                </a:solidFill>
                <a:latin typeface="Times New Roman" charset="0"/>
                <a:ea typeface="Times New Roman" charset="0"/>
                <a:cs typeface="Times New Roman" charset="0"/>
              </a:rPr>
              <a:t>являлись </a:t>
            </a:r>
            <a:r>
              <a:rPr lang="ru-RU" sz="1200" dirty="0">
                <a:solidFill>
                  <a:srgbClr val="002060"/>
                </a:solidFill>
                <a:latin typeface="Times New Roman" charset="0"/>
                <a:ea typeface="Times New Roman" charset="0"/>
                <a:cs typeface="Times New Roman" charset="0"/>
              </a:rPr>
              <a:t>безработными гражданами или гражданами, ищущими работу, зарегистрированными в органах службы занятости и не состоящими в трудовых отношениях;</a:t>
            </a: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sz="1200" dirty="0" smtClean="0">
                <a:solidFill>
                  <a:srgbClr val="002060"/>
                </a:solidFill>
                <a:latin typeface="Times New Roman" charset="0"/>
                <a:ea typeface="Times New Roman" charset="0"/>
                <a:cs typeface="Times New Roman" charset="0"/>
              </a:rPr>
              <a:t>не имеют </a:t>
            </a:r>
            <a:r>
              <a:rPr lang="ru-RU" sz="1200" dirty="0">
                <a:solidFill>
                  <a:srgbClr val="002060"/>
                </a:solidFill>
                <a:latin typeface="Times New Roman" charset="0"/>
                <a:ea typeface="Times New Roman" charset="0"/>
                <a:cs typeface="Times New Roman" charset="0"/>
              </a:rPr>
              <a:t>работы, не были зарегистрированы в </a:t>
            </a:r>
            <a:r>
              <a:rPr lang="ru-RU" sz="1200" dirty="0" smtClean="0">
                <a:solidFill>
                  <a:srgbClr val="002060"/>
                </a:solidFill>
                <a:latin typeface="Times New Roman" charset="0"/>
                <a:ea typeface="Times New Roman" charset="0"/>
                <a:cs typeface="Times New Roman" charset="0"/>
              </a:rPr>
              <a:t>качестве ИП, </a:t>
            </a:r>
            <a:r>
              <a:rPr lang="ru-RU" sz="1200" dirty="0">
                <a:solidFill>
                  <a:srgbClr val="002060"/>
                </a:solidFill>
                <a:latin typeface="Times New Roman" charset="0"/>
                <a:ea typeface="Times New Roman" charset="0"/>
                <a:cs typeface="Times New Roman" charset="0"/>
              </a:rPr>
              <a:t>главы </a:t>
            </a:r>
            <a:r>
              <a:rPr lang="ru-RU" sz="1200" dirty="0" smtClean="0">
                <a:solidFill>
                  <a:srgbClr val="002060"/>
                </a:solidFill>
                <a:latin typeface="Times New Roman" charset="0"/>
                <a:ea typeface="Times New Roman" charset="0"/>
                <a:cs typeface="Times New Roman" charset="0"/>
              </a:rPr>
              <a:t>КФК, а </a:t>
            </a:r>
            <a:r>
              <a:rPr lang="ru-RU" sz="1200" dirty="0">
                <a:solidFill>
                  <a:srgbClr val="002060"/>
                </a:solidFill>
                <a:latin typeface="Times New Roman" charset="0"/>
                <a:ea typeface="Times New Roman" charset="0"/>
                <a:cs typeface="Times New Roman" charset="0"/>
              </a:rPr>
              <a:t>также не применяли специальный налоговый режим "Налог на профессиональный доход".</a:t>
            </a:r>
            <a:endParaRPr lang="ru-RU" sz="1200" dirty="0">
              <a:solidFill>
                <a:srgbClr val="002060"/>
              </a:solidFill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1760932" y="48714"/>
            <a:ext cx="7302500" cy="889000"/>
          </a:xfrm>
          <a:prstGeom prst="rect">
            <a:avLst/>
          </a:prstGeom>
          <a:solidFill>
            <a:srgbClr val="0033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800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1600" b="1" kern="0" smtClean="0"/>
              <a:t>Постановление Правительства РФ от 13 марта 2021 года № 362</a:t>
            </a:r>
            <a:endParaRPr lang="en-US" altLang="ru-RU" sz="1600" b="0" kern="0" dirty="0" smtClean="0"/>
          </a:p>
        </p:txBody>
      </p:sp>
    </p:spTree>
    <p:extLst>
      <p:ext uri="{BB962C8B-B14F-4D97-AF65-F5344CB8AC3E}">
        <p14:creationId xmlns:p14="http://schemas.microsoft.com/office/powerpoint/2010/main" val="1255527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14500" y="217488"/>
            <a:ext cx="7302500" cy="889000"/>
          </a:xfrm>
        </p:spPr>
        <p:txBody>
          <a:bodyPr/>
          <a:lstStyle/>
          <a:p>
            <a:pPr algn="ctr" eaLnBrk="1" hangingPunct="1"/>
            <a:r>
              <a:rPr lang="ru-RU" sz="1600" b="1" dirty="0"/>
              <a:t>П</a:t>
            </a:r>
            <a:r>
              <a:rPr lang="ru-RU" sz="1600" b="1" dirty="0" smtClean="0"/>
              <a:t>остановление </a:t>
            </a:r>
            <a:r>
              <a:rPr lang="ru-RU" sz="1600" b="1" dirty="0"/>
              <a:t>Правительства РФ от 13 марта 2021 года № </a:t>
            </a:r>
            <a:r>
              <a:rPr lang="ru-RU" sz="1600" b="1" dirty="0" smtClean="0"/>
              <a:t>362</a:t>
            </a:r>
            <a:endParaRPr lang="en-US" altLang="ru-RU" sz="1600" dirty="0" smtClean="0"/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7785100" y="6654800"/>
            <a:ext cx="1358900" cy="203200"/>
          </a:xfrm>
          <a:prstGeom prst="rect">
            <a:avLst/>
          </a:prstGeom>
          <a:solidFill>
            <a:schemeClr val="accent1">
              <a:lumMod val="2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865668" y="6611779"/>
            <a:ext cx="119776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mintrud@mt04.ru</a:t>
            </a:r>
            <a:endParaRPr lang="ru-RU" dirty="0"/>
          </a:p>
        </p:txBody>
      </p:sp>
      <p:pic>
        <p:nvPicPr>
          <p:cNvPr id="7" name="Graphic 3">
            <a:extLst>
              <a:ext uri="{FF2B5EF4-FFF2-40B4-BE49-F238E27FC236}">
                <a16:creationId xmlns="" xmlns:a16="http://schemas.microsoft.com/office/drawing/2014/main" id="{1C86282A-89DC-4074-BAB9-3867A88683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66367" y="396823"/>
            <a:ext cx="1346258" cy="529778"/>
          </a:xfrm>
          <a:prstGeom prst="rect">
            <a:avLst/>
          </a:prstGeom>
        </p:spPr>
      </p:pic>
      <p:sp>
        <p:nvSpPr>
          <p:cNvPr id="9" name="Номер слайда 1">
            <a:extLst>
              <a:ext uri="{FF2B5EF4-FFF2-40B4-BE49-F238E27FC236}">
                <a16:creationId xmlns="" xmlns:a16="http://schemas.microsoft.com/office/drawing/2014/main" id="{0AFCAD00-5CBB-CA4D-A36B-DCFAFA387F78}"/>
              </a:ext>
            </a:extLst>
          </p:cNvPr>
          <p:cNvSpPr txBox="1">
            <a:spLocks/>
          </p:cNvSpPr>
          <p:nvPr/>
        </p:nvSpPr>
        <p:spPr>
          <a:xfrm>
            <a:off x="7870543" y="6263853"/>
            <a:ext cx="1245475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  <a:lvl2pPr marL="457200" algn="r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2pPr>
            <a:lvl3pPr marL="914400" algn="r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3pPr>
            <a:lvl4pPr marL="1371600" algn="r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4pPr>
            <a:lvl5pPr marL="1828800" algn="r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88395ADC-E50F-2144-9293-4CDEBD57381D}" type="slidenum">
              <a:rPr lang="ru-RU" sz="14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4</a:t>
            </a:fld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390650" y="1187714"/>
            <a:ext cx="7591425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1100" dirty="0">
                <a:solidFill>
                  <a:srgbClr val="002060"/>
                </a:solidFill>
                <a:latin typeface="+mn-lt"/>
                <a:ea typeface="Times New Roman" charset="0"/>
                <a:cs typeface="Times New Roman" charset="0"/>
              </a:rPr>
              <a:t>Условия предоставления субсидии</a:t>
            </a:r>
            <a:r>
              <a:rPr lang="ru-RU" sz="1100" dirty="0" smtClean="0">
                <a:solidFill>
                  <a:srgbClr val="002060"/>
                </a:solidFill>
                <a:latin typeface="+mn-lt"/>
                <a:ea typeface="Times New Roman" charset="0"/>
                <a:cs typeface="Times New Roman" charset="0"/>
              </a:rPr>
              <a:t>:</a:t>
            </a:r>
          </a:p>
          <a:p>
            <a:pPr algn="just">
              <a:spcAft>
                <a:spcPts val="0"/>
              </a:spcAft>
            </a:pPr>
            <a:endParaRPr lang="ru-RU" sz="1100" dirty="0">
              <a:solidFill>
                <a:srgbClr val="002060"/>
              </a:solidFill>
              <a:latin typeface="+mn-lt"/>
              <a:ea typeface="Calibri" charset="0"/>
              <a:cs typeface="Times New Roman" charset="0"/>
            </a:endParaRPr>
          </a:p>
          <a:p>
            <a:pPr algn="just">
              <a:spcAft>
                <a:spcPts val="0"/>
              </a:spcAft>
              <a:buAutoNum type="arabicParenR"/>
            </a:pPr>
            <a:r>
              <a:rPr lang="ru-RU" sz="1100" dirty="0" smtClean="0">
                <a:solidFill>
                  <a:srgbClr val="002060"/>
                </a:solidFill>
                <a:latin typeface="+mn-lt"/>
                <a:ea typeface="Times New Roman" charset="0"/>
                <a:cs typeface="Times New Roman" charset="0"/>
              </a:rPr>
              <a:t>наличие </a:t>
            </a:r>
            <a:r>
              <a:rPr lang="ru-RU" sz="1100" dirty="0">
                <a:solidFill>
                  <a:srgbClr val="002060"/>
                </a:solidFill>
                <a:latin typeface="+mn-lt"/>
                <a:ea typeface="Times New Roman" charset="0"/>
                <a:cs typeface="Times New Roman" charset="0"/>
              </a:rPr>
              <a:t>государственной регистрации </a:t>
            </a:r>
            <a:r>
              <a:rPr lang="ru-RU" sz="1100" dirty="0" smtClean="0">
                <a:solidFill>
                  <a:srgbClr val="002060"/>
                </a:solidFill>
                <a:latin typeface="+mn-lt"/>
                <a:ea typeface="Times New Roman" charset="0"/>
                <a:cs typeface="Times New Roman" charset="0"/>
              </a:rPr>
              <a:t>работодателя, </a:t>
            </a:r>
            <a:r>
              <a:rPr lang="ru-RU" sz="1100" dirty="0">
                <a:solidFill>
                  <a:srgbClr val="002060"/>
                </a:solidFill>
                <a:latin typeface="+mn-lt"/>
                <a:ea typeface="Times New Roman" charset="0"/>
                <a:cs typeface="Times New Roman" charset="0"/>
              </a:rPr>
              <a:t>осуществленной до 1 января 2022 г</a:t>
            </a:r>
            <a:r>
              <a:rPr lang="ru-RU" sz="1100" dirty="0" smtClean="0">
                <a:solidFill>
                  <a:srgbClr val="002060"/>
                </a:solidFill>
                <a:latin typeface="+mn-lt"/>
                <a:ea typeface="Times New Roman" charset="0"/>
                <a:cs typeface="Times New Roman" charset="0"/>
              </a:rPr>
              <a:t>.;</a:t>
            </a:r>
          </a:p>
          <a:p>
            <a:pPr algn="just">
              <a:spcAft>
                <a:spcPts val="0"/>
              </a:spcAft>
              <a:buAutoNum type="arabicParenR"/>
            </a:pPr>
            <a:endParaRPr lang="ru-RU" sz="1100" dirty="0" smtClean="0">
              <a:solidFill>
                <a:srgbClr val="002060"/>
              </a:solidFill>
              <a:latin typeface="+mn-lt"/>
              <a:ea typeface="Times New Roman" charset="0"/>
              <a:cs typeface="Times New Roman" charset="0"/>
            </a:endParaRPr>
          </a:p>
          <a:p>
            <a:pPr algn="just">
              <a:spcAft>
                <a:spcPts val="0"/>
              </a:spcAft>
            </a:pPr>
            <a:r>
              <a:rPr lang="ru-RU" sz="1100" dirty="0" smtClean="0">
                <a:solidFill>
                  <a:srgbClr val="002060"/>
                </a:solidFill>
                <a:latin typeface="+mn-lt"/>
                <a:ea typeface="Times New Roman" charset="0"/>
                <a:cs typeface="Times New Roman" charset="0"/>
              </a:rPr>
              <a:t>2</a:t>
            </a:r>
            <a:r>
              <a:rPr lang="ru-RU" sz="1100" dirty="0">
                <a:solidFill>
                  <a:srgbClr val="002060"/>
                </a:solidFill>
                <a:latin typeface="+mn-lt"/>
                <a:ea typeface="Times New Roman" charset="0"/>
                <a:cs typeface="Times New Roman" charset="0"/>
              </a:rPr>
              <a:t>) отсутствие у работодателя на дату направления </a:t>
            </a:r>
            <a:r>
              <a:rPr lang="ru-RU" sz="1100" dirty="0" smtClean="0">
                <a:solidFill>
                  <a:srgbClr val="002060"/>
                </a:solidFill>
                <a:latin typeface="+mn-lt"/>
                <a:ea typeface="Times New Roman" charset="0"/>
                <a:cs typeface="Times New Roman" charset="0"/>
              </a:rPr>
              <a:t>заявления</a:t>
            </a:r>
            <a:r>
              <a:rPr lang="ru-RU" sz="1100" dirty="0">
                <a:solidFill>
                  <a:srgbClr val="002060"/>
                </a:solidFill>
                <a:latin typeface="+mn-lt"/>
                <a:ea typeface="Times New Roman" charset="0"/>
                <a:cs typeface="Times New Roman" charset="0"/>
              </a:rPr>
              <a:t>, неисполненной </a:t>
            </a:r>
            <a:r>
              <a:rPr lang="ru-RU" sz="1100" dirty="0">
                <a:solidFill>
                  <a:srgbClr val="FF0000"/>
                </a:solidFill>
                <a:latin typeface="+mn-lt"/>
                <a:ea typeface="Times New Roman" charset="0"/>
                <a:cs typeface="Times New Roman" charset="0"/>
              </a:rPr>
              <a:t>обязанности по уплате налогов, сборов, страховых взносов, пеней, штрафов </a:t>
            </a:r>
            <a:r>
              <a:rPr lang="ru-RU" sz="1100" dirty="0">
                <a:solidFill>
                  <a:srgbClr val="002060"/>
                </a:solidFill>
                <a:latin typeface="+mn-lt"/>
                <a:ea typeface="Times New Roman" charset="0"/>
                <a:cs typeface="Times New Roman" charset="0"/>
              </a:rPr>
              <a:t>и процентов, подлежащих уплате в соответствии с законодательством </a:t>
            </a:r>
            <a:r>
              <a:rPr lang="ru-RU" sz="1100" dirty="0" smtClean="0">
                <a:solidFill>
                  <a:srgbClr val="002060"/>
                </a:solidFill>
                <a:latin typeface="+mn-lt"/>
                <a:ea typeface="Times New Roman" charset="0"/>
                <a:cs typeface="Times New Roman" charset="0"/>
              </a:rPr>
              <a:t>РФ </a:t>
            </a:r>
            <a:r>
              <a:rPr lang="ru-RU" sz="1100" dirty="0">
                <a:solidFill>
                  <a:srgbClr val="002060"/>
                </a:solidFill>
                <a:latin typeface="+mn-lt"/>
                <a:ea typeface="Times New Roman" charset="0"/>
                <a:cs typeface="Times New Roman" charset="0"/>
              </a:rPr>
              <a:t>о налогах и сборах и законодательством об обязательном социальном страховании от несчастных случаев на производстве и профессиональных заболеваний, превышающей </a:t>
            </a:r>
            <a:r>
              <a:rPr lang="ru-RU" sz="1100" dirty="0">
                <a:solidFill>
                  <a:srgbClr val="FF0000"/>
                </a:solidFill>
                <a:latin typeface="+mn-lt"/>
                <a:ea typeface="Times New Roman" charset="0"/>
                <a:cs typeface="Times New Roman" charset="0"/>
              </a:rPr>
              <a:t>10 тыс. рублей</a:t>
            </a:r>
            <a:r>
              <a:rPr lang="ru-RU" sz="1100" dirty="0" smtClean="0">
                <a:solidFill>
                  <a:srgbClr val="002060"/>
                </a:solidFill>
                <a:latin typeface="+mn-lt"/>
                <a:ea typeface="Times New Roman" charset="0"/>
                <a:cs typeface="Times New Roman" charset="0"/>
              </a:rPr>
              <a:t>;</a:t>
            </a:r>
          </a:p>
          <a:p>
            <a:pPr algn="just">
              <a:spcAft>
                <a:spcPts val="0"/>
              </a:spcAft>
            </a:pPr>
            <a:endParaRPr lang="ru-RU" sz="1100" dirty="0">
              <a:solidFill>
                <a:srgbClr val="002060"/>
              </a:solidFill>
              <a:latin typeface="+mn-lt"/>
              <a:ea typeface="Calibri" charset="0"/>
              <a:cs typeface="Times New Roman" charset="0"/>
            </a:endParaRPr>
          </a:p>
          <a:p>
            <a:pPr algn="just">
              <a:spcAft>
                <a:spcPts val="0"/>
              </a:spcAft>
            </a:pPr>
            <a:r>
              <a:rPr lang="ru-RU" sz="1100" dirty="0">
                <a:solidFill>
                  <a:srgbClr val="002060"/>
                </a:solidFill>
                <a:latin typeface="+mn-lt"/>
                <a:ea typeface="Times New Roman" charset="0"/>
                <a:cs typeface="Times New Roman" charset="0"/>
              </a:rPr>
              <a:t>3) отсутствие у работодателя на дату направления </a:t>
            </a:r>
            <a:r>
              <a:rPr lang="ru-RU" sz="1100" dirty="0" smtClean="0">
                <a:solidFill>
                  <a:srgbClr val="002060"/>
                </a:solidFill>
                <a:latin typeface="+mn-lt"/>
                <a:ea typeface="Times New Roman" charset="0"/>
                <a:cs typeface="Times New Roman" charset="0"/>
              </a:rPr>
              <a:t>заявления</a:t>
            </a:r>
            <a:r>
              <a:rPr lang="ru-RU" sz="1100" dirty="0">
                <a:solidFill>
                  <a:srgbClr val="002060"/>
                </a:solidFill>
                <a:latin typeface="+mn-lt"/>
                <a:ea typeface="Times New Roman" charset="0"/>
                <a:cs typeface="Times New Roman" charset="0"/>
              </a:rPr>
              <a:t>, </a:t>
            </a:r>
            <a:r>
              <a:rPr lang="ru-RU" sz="1100" dirty="0">
                <a:solidFill>
                  <a:srgbClr val="FF0000"/>
                </a:solidFill>
                <a:latin typeface="+mn-lt"/>
                <a:ea typeface="Times New Roman" charset="0"/>
                <a:cs typeface="Times New Roman" charset="0"/>
              </a:rPr>
              <a:t>просроченной задолженности по возврату в федеральный бюджет </a:t>
            </a:r>
            <a:r>
              <a:rPr lang="ru-RU" sz="1100" dirty="0" smtClean="0">
                <a:solidFill>
                  <a:srgbClr val="FF0000"/>
                </a:solidFill>
                <a:latin typeface="+mn-lt"/>
                <a:ea typeface="Times New Roman" charset="0"/>
                <a:cs typeface="Times New Roman" charset="0"/>
              </a:rPr>
              <a:t>субсидий</a:t>
            </a:r>
            <a:r>
              <a:rPr lang="ru-RU" sz="1100" dirty="0" smtClean="0">
                <a:solidFill>
                  <a:srgbClr val="002060"/>
                </a:solidFill>
                <a:latin typeface="+mn-lt"/>
                <a:ea typeface="Times New Roman" charset="0"/>
                <a:cs typeface="Times New Roman" charset="0"/>
              </a:rPr>
              <a:t>;</a:t>
            </a:r>
          </a:p>
          <a:p>
            <a:pPr algn="just">
              <a:spcAft>
                <a:spcPts val="0"/>
              </a:spcAft>
            </a:pPr>
            <a:endParaRPr lang="ru-RU" sz="1100" dirty="0">
              <a:solidFill>
                <a:srgbClr val="002060"/>
              </a:solidFill>
              <a:latin typeface="+mn-lt"/>
              <a:ea typeface="Calibri" charset="0"/>
              <a:cs typeface="Times New Roman" charset="0"/>
            </a:endParaRPr>
          </a:p>
          <a:p>
            <a:pPr algn="just">
              <a:spcAft>
                <a:spcPts val="0"/>
              </a:spcAft>
            </a:pPr>
            <a:r>
              <a:rPr lang="ru-RU" sz="1100" dirty="0">
                <a:solidFill>
                  <a:srgbClr val="002060"/>
                </a:solidFill>
                <a:latin typeface="+mn-lt"/>
                <a:ea typeface="Times New Roman" charset="0"/>
                <a:cs typeface="Times New Roman" charset="0"/>
              </a:rPr>
              <a:t>4) работодатель на дату </a:t>
            </a:r>
            <a:r>
              <a:rPr lang="ru-RU" sz="1100" dirty="0" smtClean="0">
                <a:solidFill>
                  <a:srgbClr val="002060"/>
                </a:solidFill>
                <a:latin typeface="+mn-lt"/>
                <a:ea typeface="Times New Roman" charset="0"/>
                <a:cs typeface="Times New Roman" charset="0"/>
              </a:rPr>
              <a:t>направления </a:t>
            </a:r>
            <a:r>
              <a:rPr lang="ru-RU" sz="1100" dirty="0">
                <a:solidFill>
                  <a:srgbClr val="002060"/>
                </a:solidFill>
                <a:latin typeface="+mn-lt"/>
                <a:ea typeface="Times New Roman" charset="0"/>
                <a:cs typeface="Times New Roman" charset="0"/>
              </a:rPr>
              <a:t>заявления  </a:t>
            </a:r>
            <a:r>
              <a:rPr lang="ru-RU" sz="1100" dirty="0">
                <a:solidFill>
                  <a:srgbClr val="FF0000"/>
                </a:solidFill>
                <a:latin typeface="+mn-lt"/>
                <a:ea typeface="Times New Roman" charset="0"/>
                <a:cs typeface="Times New Roman" charset="0"/>
              </a:rPr>
              <a:t>не находится в процессе </a:t>
            </a:r>
            <a:r>
              <a:rPr lang="ru-RU" sz="1100" dirty="0" smtClean="0">
                <a:solidFill>
                  <a:srgbClr val="FF0000"/>
                </a:solidFill>
                <a:latin typeface="+mn-lt"/>
                <a:ea typeface="Times New Roman" charset="0"/>
                <a:cs typeface="Times New Roman" charset="0"/>
              </a:rPr>
              <a:t>реорганизации, </a:t>
            </a:r>
            <a:r>
              <a:rPr lang="ru-RU" sz="1100" dirty="0">
                <a:solidFill>
                  <a:srgbClr val="FF0000"/>
                </a:solidFill>
                <a:latin typeface="+mn-lt"/>
                <a:ea typeface="Times New Roman" charset="0"/>
                <a:cs typeface="Times New Roman" charset="0"/>
              </a:rPr>
              <a:t>ликвидации</a:t>
            </a:r>
            <a:r>
              <a:rPr lang="ru-RU" sz="1100" dirty="0">
                <a:solidFill>
                  <a:srgbClr val="002060"/>
                </a:solidFill>
                <a:latin typeface="+mn-lt"/>
                <a:ea typeface="Times New Roman" charset="0"/>
                <a:cs typeface="Times New Roman" charset="0"/>
              </a:rPr>
              <a:t>, в отношении работодателя не введена процедура </a:t>
            </a:r>
            <a:r>
              <a:rPr lang="ru-RU" sz="1100" dirty="0" smtClean="0">
                <a:solidFill>
                  <a:srgbClr val="002060"/>
                </a:solidFill>
                <a:latin typeface="+mn-lt"/>
                <a:ea typeface="Times New Roman" charset="0"/>
                <a:cs typeface="Times New Roman" charset="0"/>
              </a:rPr>
              <a:t>банкротства, </a:t>
            </a:r>
            <a:r>
              <a:rPr lang="ru-RU" sz="1100" dirty="0">
                <a:solidFill>
                  <a:srgbClr val="002060"/>
                </a:solidFill>
                <a:latin typeface="+mn-lt"/>
                <a:ea typeface="Times New Roman" charset="0"/>
                <a:cs typeface="Times New Roman" charset="0"/>
              </a:rPr>
              <a:t>а работодатели, являющиеся </a:t>
            </a:r>
            <a:r>
              <a:rPr lang="ru-RU" sz="1100" dirty="0" smtClean="0">
                <a:solidFill>
                  <a:srgbClr val="002060"/>
                </a:solidFill>
                <a:latin typeface="+mn-lt"/>
                <a:ea typeface="Times New Roman" charset="0"/>
                <a:cs typeface="Times New Roman" charset="0"/>
              </a:rPr>
              <a:t>ИП, </a:t>
            </a:r>
            <a:r>
              <a:rPr lang="ru-RU" sz="1100" dirty="0">
                <a:solidFill>
                  <a:srgbClr val="002060"/>
                </a:solidFill>
                <a:latin typeface="+mn-lt"/>
                <a:ea typeface="Times New Roman" charset="0"/>
                <a:cs typeface="Times New Roman" charset="0"/>
              </a:rPr>
              <a:t>не прекратили деятельность в качестве индивидуального предпринимателя</a:t>
            </a:r>
            <a:r>
              <a:rPr lang="ru-RU" sz="1100" dirty="0" smtClean="0">
                <a:solidFill>
                  <a:srgbClr val="002060"/>
                </a:solidFill>
                <a:latin typeface="+mn-lt"/>
                <a:ea typeface="Times New Roman" charset="0"/>
                <a:cs typeface="Times New Roman" charset="0"/>
              </a:rPr>
              <a:t>;</a:t>
            </a:r>
          </a:p>
          <a:p>
            <a:pPr algn="just">
              <a:spcAft>
                <a:spcPts val="0"/>
              </a:spcAft>
            </a:pPr>
            <a:endParaRPr lang="ru-RU" sz="1100" dirty="0">
              <a:solidFill>
                <a:srgbClr val="002060"/>
              </a:solidFill>
              <a:latin typeface="+mn-lt"/>
              <a:ea typeface="Calibri" charset="0"/>
              <a:cs typeface="Times New Roman" charset="0"/>
            </a:endParaRPr>
          </a:p>
          <a:p>
            <a:pPr algn="just">
              <a:spcAft>
                <a:spcPts val="0"/>
              </a:spcAft>
            </a:pPr>
            <a:r>
              <a:rPr lang="ru-RU" sz="1100" dirty="0">
                <a:solidFill>
                  <a:srgbClr val="002060"/>
                </a:solidFill>
                <a:latin typeface="+mn-lt"/>
                <a:ea typeface="Times New Roman" charset="0"/>
                <a:cs typeface="Times New Roman" charset="0"/>
              </a:rPr>
              <a:t>5) </a:t>
            </a:r>
            <a:r>
              <a:rPr lang="ru-RU" sz="1100" dirty="0" smtClean="0">
                <a:solidFill>
                  <a:srgbClr val="FF0000"/>
                </a:solidFill>
                <a:latin typeface="+mn-lt"/>
                <a:ea typeface="Times New Roman" charset="0"/>
                <a:cs typeface="Times New Roman" charset="0"/>
              </a:rPr>
              <a:t>отсутствие </a:t>
            </a:r>
            <a:r>
              <a:rPr lang="ru-RU" sz="1100" dirty="0">
                <a:solidFill>
                  <a:srgbClr val="FF0000"/>
                </a:solidFill>
                <a:latin typeface="+mn-lt"/>
                <a:ea typeface="Times New Roman" charset="0"/>
                <a:cs typeface="Times New Roman" charset="0"/>
              </a:rPr>
              <a:t>в реестре дисквалифицированных лиц</a:t>
            </a:r>
            <a:r>
              <a:rPr lang="ru-RU" sz="1100" dirty="0">
                <a:solidFill>
                  <a:srgbClr val="002060"/>
                </a:solidFill>
                <a:latin typeface="+mn-lt"/>
                <a:ea typeface="Times New Roman" charset="0"/>
                <a:cs typeface="Times New Roman" charset="0"/>
              </a:rPr>
              <a:t> </a:t>
            </a:r>
            <a:r>
              <a:rPr lang="ru-RU" sz="1100" dirty="0" smtClean="0">
                <a:solidFill>
                  <a:srgbClr val="002060"/>
                </a:solidFill>
                <a:latin typeface="+mn-lt"/>
                <a:ea typeface="Times New Roman" charset="0"/>
                <a:cs typeface="Times New Roman" charset="0"/>
              </a:rPr>
              <a:t>(руководителя, гл. бухгалтера);</a:t>
            </a:r>
          </a:p>
          <a:p>
            <a:pPr algn="just">
              <a:spcAft>
                <a:spcPts val="0"/>
              </a:spcAft>
            </a:pPr>
            <a:endParaRPr lang="ru-RU" sz="1100" dirty="0">
              <a:solidFill>
                <a:srgbClr val="002060"/>
              </a:solidFill>
              <a:latin typeface="+mn-lt"/>
              <a:ea typeface="Calibri" charset="0"/>
              <a:cs typeface="Times New Roman" charset="0"/>
            </a:endParaRPr>
          </a:p>
          <a:p>
            <a:pPr algn="just">
              <a:spcAft>
                <a:spcPts val="0"/>
              </a:spcAft>
            </a:pPr>
            <a:r>
              <a:rPr lang="ru-RU" sz="1100" dirty="0" smtClean="0">
                <a:solidFill>
                  <a:srgbClr val="002060"/>
                </a:solidFill>
                <a:latin typeface="+mn-lt"/>
                <a:ea typeface="Times New Roman" charset="0"/>
                <a:cs typeface="Times New Roman" charset="0"/>
              </a:rPr>
              <a:t>6) </a:t>
            </a:r>
            <a:r>
              <a:rPr lang="ru-RU" sz="1100" dirty="0">
                <a:solidFill>
                  <a:srgbClr val="FF0000"/>
                </a:solidFill>
                <a:latin typeface="+mn-lt"/>
                <a:ea typeface="Times New Roman" charset="0"/>
                <a:cs typeface="Times New Roman" charset="0"/>
              </a:rPr>
              <a:t>трудоустройство работодателем граждан на условиях полного рабочего дня</a:t>
            </a:r>
            <a:r>
              <a:rPr lang="ru-RU" sz="1100" dirty="0">
                <a:solidFill>
                  <a:srgbClr val="002060"/>
                </a:solidFill>
                <a:latin typeface="+mn-lt"/>
                <a:ea typeface="Times New Roman" charset="0"/>
                <a:cs typeface="Times New Roman" charset="0"/>
              </a:rPr>
              <a:t> с учетом режима рабочего времени, установленного правилами внутреннего трудового распорядка работодателя</a:t>
            </a:r>
            <a:r>
              <a:rPr lang="ru-RU" sz="1100" dirty="0" smtClean="0">
                <a:solidFill>
                  <a:srgbClr val="002060"/>
                </a:solidFill>
                <a:latin typeface="+mn-lt"/>
                <a:ea typeface="Times New Roman" charset="0"/>
                <a:cs typeface="Times New Roman" charset="0"/>
              </a:rPr>
              <a:t>;</a:t>
            </a:r>
          </a:p>
          <a:p>
            <a:pPr algn="just">
              <a:spcAft>
                <a:spcPts val="0"/>
              </a:spcAft>
            </a:pPr>
            <a:endParaRPr lang="ru-RU" sz="1100" dirty="0">
              <a:solidFill>
                <a:srgbClr val="002060"/>
              </a:solidFill>
              <a:latin typeface="+mn-lt"/>
              <a:ea typeface="Calibri" charset="0"/>
              <a:cs typeface="Times New Roman" charset="0"/>
            </a:endParaRPr>
          </a:p>
          <a:p>
            <a:pPr algn="just">
              <a:spcAft>
                <a:spcPts val="0"/>
              </a:spcAft>
            </a:pPr>
            <a:r>
              <a:rPr lang="ru-RU" sz="1100" dirty="0" smtClean="0">
                <a:solidFill>
                  <a:srgbClr val="002060"/>
                </a:solidFill>
                <a:latin typeface="+mn-lt"/>
                <a:ea typeface="Times New Roman" charset="0"/>
                <a:cs typeface="Times New Roman" charset="0"/>
              </a:rPr>
              <a:t>7) </a:t>
            </a:r>
            <a:r>
              <a:rPr lang="ru-RU" sz="1100" dirty="0">
                <a:solidFill>
                  <a:srgbClr val="002060"/>
                </a:solidFill>
                <a:latin typeface="+mn-lt"/>
                <a:ea typeface="Times New Roman" charset="0"/>
                <a:cs typeface="Times New Roman" charset="0"/>
              </a:rPr>
              <a:t>выплата работодателем </a:t>
            </a:r>
            <a:r>
              <a:rPr lang="ru-RU" sz="1100" dirty="0">
                <a:solidFill>
                  <a:srgbClr val="FF0000"/>
                </a:solidFill>
                <a:latin typeface="+mn-lt"/>
                <a:ea typeface="Times New Roman" charset="0"/>
                <a:cs typeface="Times New Roman" charset="0"/>
              </a:rPr>
              <a:t>заработной платы </a:t>
            </a:r>
            <a:r>
              <a:rPr lang="ru-RU" sz="1100" dirty="0">
                <a:solidFill>
                  <a:srgbClr val="002060"/>
                </a:solidFill>
                <a:latin typeface="+mn-lt"/>
                <a:ea typeface="Times New Roman" charset="0"/>
                <a:cs typeface="Times New Roman" charset="0"/>
              </a:rPr>
              <a:t>трудоустроенным гражданам в размере </a:t>
            </a:r>
            <a:r>
              <a:rPr lang="ru-RU" sz="1100" dirty="0">
                <a:solidFill>
                  <a:srgbClr val="FF0000"/>
                </a:solidFill>
                <a:latin typeface="+mn-lt"/>
                <a:ea typeface="Times New Roman" charset="0"/>
                <a:cs typeface="Times New Roman" charset="0"/>
              </a:rPr>
              <a:t>не ниже величины </a:t>
            </a:r>
            <a:r>
              <a:rPr lang="ru-RU" sz="1100" dirty="0" smtClean="0">
                <a:solidFill>
                  <a:srgbClr val="FF0000"/>
                </a:solidFill>
                <a:latin typeface="+mn-lt"/>
                <a:ea typeface="Times New Roman" charset="0"/>
                <a:cs typeface="Times New Roman" charset="0"/>
              </a:rPr>
              <a:t>МРОТ</a:t>
            </a:r>
            <a:r>
              <a:rPr lang="ru-RU" sz="1100" dirty="0" smtClean="0">
                <a:solidFill>
                  <a:srgbClr val="002060"/>
                </a:solidFill>
                <a:latin typeface="+mn-lt"/>
                <a:ea typeface="Times New Roman" charset="0"/>
                <a:cs typeface="Times New Roman" charset="0"/>
              </a:rPr>
              <a:t>;</a:t>
            </a:r>
          </a:p>
          <a:p>
            <a:pPr algn="just">
              <a:spcAft>
                <a:spcPts val="0"/>
              </a:spcAft>
            </a:pPr>
            <a:endParaRPr lang="ru-RU" sz="1100" dirty="0">
              <a:solidFill>
                <a:srgbClr val="002060"/>
              </a:solidFill>
              <a:latin typeface="+mn-lt"/>
              <a:ea typeface="Calibri" charset="0"/>
              <a:cs typeface="Times New Roman" charset="0"/>
            </a:endParaRPr>
          </a:p>
          <a:p>
            <a:pPr algn="just">
              <a:spcAft>
                <a:spcPts val="0"/>
              </a:spcAft>
            </a:pPr>
            <a:r>
              <a:rPr lang="ru-RU" sz="1100" dirty="0" smtClean="0">
                <a:solidFill>
                  <a:srgbClr val="002060"/>
                </a:solidFill>
                <a:latin typeface="+mn-lt"/>
                <a:ea typeface="Times New Roman" charset="0"/>
                <a:cs typeface="Times New Roman" charset="0"/>
              </a:rPr>
              <a:t>8) </a:t>
            </a:r>
            <a:r>
              <a:rPr lang="ru-RU" sz="1100" dirty="0">
                <a:solidFill>
                  <a:srgbClr val="FF0000"/>
                </a:solidFill>
                <a:latin typeface="+mn-lt"/>
                <a:ea typeface="Times New Roman" charset="0"/>
                <a:cs typeface="Times New Roman" charset="0"/>
              </a:rPr>
              <a:t>отсутствие</a:t>
            </a:r>
            <a:r>
              <a:rPr lang="ru-RU" sz="1100" dirty="0">
                <a:solidFill>
                  <a:srgbClr val="002060"/>
                </a:solidFill>
                <a:latin typeface="+mn-lt"/>
                <a:ea typeface="Times New Roman" charset="0"/>
                <a:cs typeface="Times New Roman" charset="0"/>
              </a:rPr>
              <a:t> у работодателя на дату </a:t>
            </a:r>
            <a:r>
              <a:rPr lang="ru-RU" sz="1100" dirty="0" smtClean="0">
                <a:solidFill>
                  <a:srgbClr val="002060"/>
                </a:solidFill>
                <a:latin typeface="+mn-lt"/>
                <a:ea typeface="Times New Roman" charset="0"/>
                <a:cs typeface="Times New Roman" charset="0"/>
              </a:rPr>
              <a:t>направления </a:t>
            </a:r>
            <a:r>
              <a:rPr lang="ru-RU" sz="1100" dirty="0">
                <a:solidFill>
                  <a:srgbClr val="002060"/>
                </a:solidFill>
                <a:latin typeface="+mn-lt"/>
                <a:ea typeface="Times New Roman" charset="0"/>
                <a:cs typeface="Times New Roman" charset="0"/>
              </a:rPr>
              <a:t>заявления, </a:t>
            </a:r>
            <a:r>
              <a:rPr lang="ru-RU" sz="1100" dirty="0">
                <a:solidFill>
                  <a:srgbClr val="FF0000"/>
                </a:solidFill>
                <a:latin typeface="+mn-lt"/>
                <a:ea typeface="Times New Roman" charset="0"/>
                <a:cs typeface="Times New Roman" charset="0"/>
              </a:rPr>
              <a:t>задолженности по заработной плате</a:t>
            </a:r>
            <a:r>
              <a:rPr lang="ru-RU" sz="1100" dirty="0" smtClean="0">
                <a:solidFill>
                  <a:srgbClr val="002060"/>
                </a:solidFill>
                <a:latin typeface="+mn-lt"/>
                <a:ea typeface="Times New Roman" charset="0"/>
                <a:cs typeface="Times New Roman" charset="0"/>
              </a:rPr>
              <a:t>;</a:t>
            </a:r>
          </a:p>
          <a:p>
            <a:pPr algn="just">
              <a:spcAft>
                <a:spcPts val="0"/>
              </a:spcAft>
            </a:pPr>
            <a:endParaRPr lang="ru-RU" sz="1100" dirty="0">
              <a:solidFill>
                <a:srgbClr val="002060"/>
              </a:solidFill>
              <a:latin typeface="+mn-lt"/>
              <a:ea typeface="Calibri" charset="0"/>
              <a:cs typeface="Times New Roman" charset="0"/>
            </a:endParaRPr>
          </a:p>
          <a:p>
            <a:pPr algn="just">
              <a:spcAft>
                <a:spcPts val="0"/>
              </a:spcAft>
            </a:pPr>
            <a:r>
              <a:rPr lang="ru-RU" sz="1100" dirty="0" smtClean="0">
                <a:solidFill>
                  <a:srgbClr val="002060"/>
                </a:solidFill>
                <a:latin typeface="+mn-lt"/>
                <a:ea typeface="Times New Roman" charset="0"/>
                <a:cs typeface="Times New Roman" charset="0"/>
              </a:rPr>
              <a:t>9) </a:t>
            </a:r>
            <a:r>
              <a:rPr lang="ru-RU" sz="1100" dirty="0">
                <a:solidFill>
                  <a:srgbClr val="FF0000"/>
                </a:solidFill>
                <a:latin typeface="+mn-lt"/>
                <a:ea typeface="Times New Roman" charset="0"/>
                <a:cs typeface="Times New Roman" charset="0"/>
              </a:rPr>
              <a:t>работодатель не является получателем в 2022 году субсидии</a:t>
            </a:r>
            <a:r>
              <a:rPr lang="ru-RU" sz="1100" dirty="0">
                <a:solidFill>
                  <a:srgbClr val="002060"/>
                </a:solidFill>
                <a:latin typeface="+mn-lt"/>
                <a:ea typeface="Times New Roman" charset="0"/>
                <a:cs typeface="Times New Roman" charset="0"/>
              </a:rPr>
              <a:t> в соответствии с постановлением Правительства </a:t>
            </a:r>
            <a:r>
              <a:rPr lang="ru-RU" sz="1100" dirty="0" smtClean="0">
                <a:solidFill>
                  <a:srgbClr val="002060"/>
                </a:solidFill>
                <a:latin typeface="+mn-lt"/>
                <a:ea typeface="Times New Roman" charset="0"/>
                <a:cs typeface="Times New Roman" charset="0"/>
              </a:rPr>
              <a:t>РФ </a:t>
            </a:r>
            <a:r>
              <a:rPr lang="ru-RU" sz="1100" dirty="0">
                <a:solidFill>
                  <a:srgbClr val="002060"/>
                </a:solidFill>
                <a:latin typeface="+mn-lt"/>
                <a:ea typeface="Times New Roman" charset="0"/>
                <a:cs typeface="Times New Roman" charset="0"/>
              </a:rPr>
              <a:t>от </a:t>
            </a:r>
            <a:r>
              <a:rPr lang="ru-RU" sz="1100" dirty="0" smtClean="0">
                <a:solidFill>
                  <a:srgbClr val="002060"/>
                </a:solidFill>
                <a:latin typeface="+mn-lt"/>
                <a:ea typeface="Times New Roman" charset="0"/>
                <a:cs typeface="Times New Roman" charset="0"/>
              </a:rPr>
              <a:t>27.12.10 </a:t>
            </a:r>
            <a:r>
              <a:rPr lang="ru-RU" sz="1100" dirty="0">
                <a:solidFill>
                  <a:srgbClr val="002060"/>
                </a:solidFill>
                <a:latin typeface="+mn-lt"/>
                <a:ea typeface="Times New Roman" charset="0"/>
                <a:cs typeface="Times New Roman" charset="0"/>
              </a:rPr>
              <a:t>г. № 1135 «О предоставлении субсидий из федерального бюджета на государственную поддержку отдельных общественных и иных некоммерческих организаций».</a:t>
            </a:r>
            <a:endParaRPr lang="ru-RU" sz="1100" dirty="0">
              <a:solidFill>
                <a:srgbClr val="002060"/>
              </a:solidFill>
              <a:effectLst/>
              <a:latin typeface="+mn-lt"/>
              <a:ea typeface="Calibri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608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14500" y="217488"/>
            <a:ext cx="7302500" cy="889000"/>
          </a:xfrm>
        </p:spPr>
        <p:txBody>
          <a:bodyPr/>
          <a:lstStyle/>
          <a:p>
            <a:pPr algn="ctr" eaLnBrk="1" hangingPunct="1"/>
            <a:r>
              <a:rPr lang="ru-RU" sz="1600" b="1" dirty="0"/>
              <a:t>П</a:t>
            </a:r>
            <a:r>
              <a:rPr lang="ru-RU" sz="1600" b="1" dirty="0" smtClean="0"/>
              <a:t>остановление </a:t>
            </a:r>
            <a:r>
              <a:rPr lang="ru-RU" sz="1600" b="1" dirty="0"/>
              <a:t>Правительства РФ от 13 марта 2021 года № </a:t>
            </a:r>
            <a:r>
              <a:rPr lang="ru-RU" sz="1600" b="1" dirty="0" smtClean="0"/>
              <a:t>362</a:t>
            </a:r>
            <a:endParaRPr lang="en-US" altLang="ru-RU" sz="1600" dirty="0" smtClean="0"/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7785100" y="6654800"/>
            <a:ext cx="1358900" cy="203200"/>
          </a:xfrm>
          <a:prstGeom prst="rect">
            <a:avLst/>
          </a:prstGeom>
          <a:solidFill>
            <a:schemeClr val="accent1">
              <a:lumMod val="2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865668" y="6611779"/>
            <a:ext cx="119776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mintrud@mt04.ru</a:t>
            </a:r>
            <a:endParaRPr lang="ru-RU" dirty="0"/>
          </a:p>
        </p:txBody>
      </p:sp>
      <p:pic>
        <p:nvPicPr>
          <p:cNvPr id="7" name="Graphic 3">
            <a:extLst>
              <a:ext uri="{FF2B5EF4-FFF2-40B4-BE49-F238E27FC236}">
                <a16:creationId xmlns="" xmlns:a16="http://schemas.microsoft.com/office/drawing/2014/main" id="{1C86282A-89DC-4074-BAB9-3867A88683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66367" y="396823"/>
            <a:ext cx="1346258" cy="529778"/>
          </a:xfrm>
          <a:prstGeom prst="rect">
            <a:avLst/>
          </a:prstGeom>
        </p:spPr>
      </p:pic>
      <p:sp>
        <p:nvSpPr>
          <p:cNvPr id="9" name="Номер слайда 1">
            <a:extLst>
              <a:ext uri="{FF2B5EF4-FFF2-40B4-BE49-F238E27FC236}">
                <a16:creationId xmlns="" xmlns:a16="http://schemas.microsoft.com/office/drawing/2014/main" id="{0AFCAD00-5CBB-CA4D-A36B-DCFAFA387F78}"/>
              </a:ext>
            </a:extLst>
          </p:cNvPr>
          <p:cNvSpPr txBox="1">
            <a:spLocks/>
          </p:cNvSpPr>
          <p:nvPr/>
        </p:nvSpPr>
        <p:spPr>
          <a:xfrm>
            <a:off x="7870543" y="6263853"/>
            <a:ext cx="1245475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  <a:lvl2pPr marL="457200" algn="r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2pPr>
            <a:lvl3pPr marL="914400" algn="r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3pPr>
            <a:lvl4pPr marL="1371600" algn="r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4pPr>
            <a:lvl5pPr marL="1828800" algn="r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88395ADC-E50F-2144-9293-4CDEBD57381D}" type="slidenum">
              <a:rPr lang="ru-RU" sz="14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5</a:t>
            </a:fld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512625" y="1630837"/>
            <a:ext cx="539243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>
                <a:solidFill>
                  <a:schemeClr val="accent4"/>
                </a:solidFill>
                <a:latin typeface="+mn-lt"/>
                <a:ea typeface="Times New Roman" charset="0"/>
                <a:cs typeface="Times New Roman" charset="0"/>
              </a:rPr>
              <a:t>Для участия в мероприятии необходимо</a:t>
            </a:r>
            <a:endParaRPr lang="ru-RU" sz="2000" dirty="0">
              <a:solidFill>
                <a:schemeClr val="accent4"/>
              </a:solidFill>
              <a:latin typeface="+mn-lt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17324" y="2827396"/>
            <a:ext cx="1811137" cy="10156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l"/>
            <a:r>
              <a:rPr lang="ru-RU" sz="2000" dirty="0" smtClean="0">
                <a:solidFill>
                  <a:schemeClr val="accent4"/>
                </a:solidFill>
                <a:ea typeface="Times New Roman" charset="0"/>
                <a:cs typeface="Times New Roman" charset="0"/>
              </a:rPr>
              <a:t>заявление </a:t>
            </a:r>
            <a:r>
              <a:rPr lang="ru-RU" sz="2000" dirty="0">
                <a:solidFill>
                  <a:schemeClr val="accent4"/>
                </a:solidFill>
                <a:ea typeface="Times New Roman" charset="0"/>
                <a:cs typeface="Times New Roman" charset="0"/>
              </a:rPr>
              <a:t>о </a:t>
            </a:r>
            <a:endParaRPr lang="ru-RU" sz="2000" dirty="0" smtClean="0">
              <a:solidFill>
                <a:schemeClr val="accent4"/>
              </a:solidFill>
              <a:ea typeface="Times New Roman" charset="0"/>
              <a:cs typeface="Times New Roman" charset="0"/>
            </a:endParaRPr>
          </a:p>
          <a:p>
            <a:pPr algn="l"/>
            <a:r>
              <a:rPr lang="ru-RU" sz="2000" dirty="0" smtClean="0">
                <a:solidFill>
                  <a:schemeClr val="accent4"/>
                </a:solidFill>
                <a:ea typeface="Times New Roman" charset="0"/>
                <a:cs typeface="Times New Roman" charset="0"/>
              </a:rPr>
              <a:t>включении </a:t>
            </a:r>
          </a:p>
          <a:p>
            <a:pPr algn="l"/>
            <a:r>
              <a:rPr lang="ru-RU" sz="2000" dirty="0" smtClean="0">
                <a:solidFill>
                  <a:schemeClr val="accent4"/>
                </a:solidFill>
                <a:ea typeface="Times New Roman" charset="0"/>
                <a:cs typeface="Times New Roman" charset="0"/>
              </a:rPr>
              <a:t>его </a:t>
            </a:r>
            <a:r>
              <a:rPr lang="ru-RU" sz="2000" dirty="0">
                <a:solidFill>
                  <a:schemeClr val="accent4"/>
                </a:solidFill>
                <a:ea typeface="Times New Roman" charset="0"/>
                <a:cs typeface="Times New Roman" charset="0"/>
              </a:rPr>
              <a:t>в реестр</a:t>
            </a:r>
            <a:endParaRPr lang="ru-RU" sz="2000" dirty="0">
              <a:solidFill>
                <a:schemeClr val="accent4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952590" y="2441931"/>
            <a:ext cx="3671929" cy="193899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/>
            <a:r>
              <a:rPr lang="ru-RU" sz="2000" dirty="0">
                <a:solidFill>
                  <a:schemeClr val="accent4"/>
                </a:solidFill>
                <a:ea typeface="Times New Roman" charset="0"/>
                <a:cs typeface="Times New Roman" charset="0"/>
              </a:rPr>
              <a:t>в федеральную государственную </a:t>
            </a:r>
            <a:endParaRPr lang="ru-RU" sz="2000" dirty="0" smtClean="0">
              <a:solidFill>
                <a:schemeClr val="accent4"/>
              </a:solidFill>
              <a:ea typeface="Times New Roman" charset="0"/>
              <a:cs typeface="Times New Roman" charset="0"/>
            </a:endParaRPr>
          </a:p>
          <a:p>
            <a:pPr algn="l"/>
            <a:r>
              <a:rPr lang="ru-RU" sz="2000" dirty="0" smtClean="0">
                <a:solidFill>
                  <a:schemeClr val="accent4"/>
                </a:solidFill>
                <a:ea typeface="Times New Roman" charset="0"/>
                <a:cs typeface="Times New Roman" charset="0"/>
              </a:rPr>
              <a:t>информационную </a:t>
            </a:r>
            <a:r>
              <a:rPr lang="ru-RU" sz="2000" dirty="0">
                <a:solidFill>
                  <a:schemeClr val="accent4"/>
                </a:solidFill>
                <a:ea typeface="Times New Roman" charset="0"/>
                <a:cs typeface="Times New Roman" charset="0"/>
              </a:rPr>
              <a:t>систему «Единая интегрированная информационная система «Соцстрах»</a:t>
            </a:r>
            <a:endParaRPr lang="ru-RU" sz="2000" dirty="0">
              <a:solidFill>
                <a:schemeClr val="accent4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149422" y="4711164"/>
            <a:ext cx="734385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solidFill>
                  <a:schemeClr val="accent4"/>
                </a:solidFill>
                <a:ea typeface="Times New Roman" charset="0"/>
                <a:cs typeface="Times New Roman" charset="0"/>
              </a:rPr>
              <a:t>не ранее чем через </a:t>
            </a:r>
            <a:r>
              <a:rPr lang="ru-RU" sz="1600" dirty="0">
                <a:solidFill>
                  <a:srgbClr val="FF0000"/>
                </a:solidFill>
                <a:ea typeface="Times New Roman" charset="0"/>
                <a:cs typeface="Times New Roman" charset="0"/>
              </a:rPr>
              <a:t>месяц</a:t>
            </a:r>
            <a:r>
              <a:rPr lang="ru-RU" sz="1600" dirty="0">
                <a:solidFill>
                  <a:schemeClr val="accent4"/>
                </a:solidFill>
                <a:ea typeface="Times New Roman" charset="0"/>
                <a:cs typeface="Times New Roman" charset="0"/>
              </a:rPr>
              <a:t> после даты, с которой трудоустроенный гражданин приступил к исполнению трудовых обязанностей в соответствии с трудовым договором, заключенным с работодателем, но не позднее </a:t>
            </a:r>
            <a:r>
              <a:rPr lang="ru-RU" sz="1600" dirty="0">
                <a:solidFill>
                  <a:srgbClr val="FF0000"/>
                </a:solidFill>
                <a:ea typeface="Times New Roman" charset="0"/>
                <a:cs typeface="Times New Roman" charset="0"/>
              </a:rPr>
              <a:t>15 декабря текущего финансового года</a:t>
            </a:r>
            <a:endParaRPr lang="ru-RU" sz="1600" dirty="0">
              <a:solidFill>
                <a:srgbClr val="FF0000"/>
              </a:solidFill>
            </a:endParaRPr>
          </a:p>
        </p:txBody>
      </p:sp>
      <p:sp>
        <p:nvSpPr>
          <p:cNvPr id="2" name="Стрелка вправо 1"/>
          <p:cNvSpPr/>
          <p:nvPr/>
        </p:nvSpPr>
        <p:spPr bwMode="auto">
          <a:xfrm>
            <a:off x="3143250" y="3162300"/>
            <a:ext cx="1495425" cy="542925"/>
          </a:xfrm>
          <a:prstGeom prst="rightArrow">
            <a:avLst/>
          </a:prstGeom>
          <a:ln/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1" i="0" u="none" strike="noStrike" cap="none" normalizeH="0" baseline="0" smtClean="0">
              <a:ln>
                <a:noFill/>
              </a:ln>
              <a:solidFill>
                <a:schemeClr val="accent4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6621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14500" y="217488"/>
            <a:ext cx="7302500" cy="889000"/>
          </a:xfrm>
        </p:spPr>
        <p:txBody>
          <a:bodyPr/>
          <a:lstStyle/>
          <a:p>
            <a:pPr algn="ctr" eaLnBrk="1" hangingPunct="1"/>
            <a:r>
              <a:rPr lang="ru-RU" altLang="ru-RU" sz="2400" dirty="0" smtClean="0"/>
              <a:t>Постановление Правительства России </a:t>
            </a:r>
            <a:br>
              <a:rPr lang="ru-RU" altLang="ru-RU" sz="2400" dirty="0" smtClean="0"/>
            </a:br>
            <a:r>
              <a:rPr lang="ru-RU" altLang="ru-RU" sz="2400" dirty="0" smtClean="0"/>
              <a:t>от 18 марта 2022г. № 409</a:t>
            </a:r>
            <a:endParaRPr lang="en-US" altLang="ru-RU" sz="2400" dirty="0" smtClean="0"/>
          </a:p>
        </p:txBody>
      </p:sp>
      <p:sp>
        <p:nvSpPr>
          <p:cNvPr id="5124" name="Text Box 6"/>
          <p:cNvSpPr txBox="1">
            <a:spLocks noChangeArrowheads="1"/>
          </p:cNvSpPr>
          <p:nvPr/>
        </p:nvSpPr>
        <p:spPr bwMode="auto">
          <a:xfrm>
            <a:off x="254000" y="4578350"/>
            <a:ext cx="8737600" cy="175432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265113" indent="-265113" eaLnBrk="0" hangingPunct="0">
              <a:defRPr sz="1000" b="1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bg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ru-RU" altLang="ru-RU" sz="1800" u="sng" dirty="0" smtClean="0">
                <a:solidFill>
                  <a:srgbClr val="990033"/>
                </a:solidFill>
                <a:cs typeface="Arial" charset="0"/>
              </a:rPr>
              <a:t>Размер финансового обеспечения на 1 </a:t>
            </a:r>
            <a:r>
              <a:rPr lang="ru-RU" altLang="ru-RU" sz="1800" u="sng" dirty="0" smtClean="0">
                <a:solidFill>
                  <a:srgbClr val="990033"/>
                </a:solidFill>
                <a:cs typeface="Arial" charset="0"/>
              </a:rPr>
              <a:t>участника (</a:t>
            </a:r>
            <a:r>
              <a:rPr lang="ru-RU" altLang="ru-RU" sz="1800" u="sng" dirty="0">
                <a:solidFill>
                  <a:srgbClr val="990033"/>
                </a:solidFill>
                <a:cs typeface="Arial" charset="0"/>
              </a:rPr>
              <a:t>с 1 июня 2022 года</a:t>
            </a:r>
            <a:r>
              <a:rPr lang="ru-RU" altLang="ru-RU" sz="1800" u="sng" dirty="0" smtClean="0">
                <a:solidFill>
                  <a:srgbClr val="990033"/>
                </a:solidFill>
                <a:cs typeface="Arial" charset="0"/>
              </a:rPr>
              <a:t>):</a:t>
            </a:r>
            <a:endParaRPr lang="ru-RU" altLang="ru-RU" sz="1800" u="sng" dirty="0" smtClean="0">
              <a:solidFill>
                <a:srgbClr val="990033"/>
              </a:solidFill>
              <a:cs typeface="Arial" charset="0"/>
            </a:endParaRPr>
          </a:p>
          <a:p>
            <a:pPr algn="l" eaLnBrk="1" hangingPunct="1"/>
            <a:r>
              <a:rPr lang="ru-RU" altLang="ru-RU" sz="1800" dirty="0" smtClean="0">
                <a:solidFill>
                  <a:schemeClr val="tx1"/>
                </a:solidFill>
                <a:cs typeface="Arial" charset="0"/>
              </a:rPr>
              <a:t>МРОТ + районный коэффициент + страховые взносы х 3 мес.</a:t>
            </a:r>
          </a:p>
          <a:p>
            <a:pPr algn="l" eaLnBrk="1" hangingPunct="1"/>
            <a:endParaRPr lang="ru-RU" altLang="ru-RU" sz="1800" dirty="0" smtClean="0">
              <a:solidFill>
                <a:schemeClr val="tx1"/>
              </a:solidFill>
              <a:cs typeface="Arial" charset="0"/>
            </a:endParaRPr>
          </a:p>
          <a:p>
            <a:pPr marL="0" lvl="0" indent="0" algn="l" eaLnBrk="1" hangingPunct="1"/>
            <a:r>
              <a:rPr lang="ru-RU" altLang="ru-RU" sz="1800" dirty="0">
                <a:solidFill>
                  <a:srgbClr val="183883"/>
                </a:solidFill>
                <a:cs typeface="Arial" charset="0"/>
              </a:rPr>
              <a:t>15279 +</a:t>
            </a:r>
            <a:r>
              <a:rPr lang="ru-RU" altLang="ru-RU" sz="1800" u="sng" dirty="0">
                <a:solidFill>
                  <a:srgbClr val="183883"/>
                </a:solidFill>
                <a:cs typeface="Arial" charset="0"/>
              </a:rPr>
              <a:t>40%</a:t>
            </a:r>
            <a:r>
              <a:rPr lang="ru-RU" altLang="ru-RU" sz="1800" dirty="0">
                <a:solidFill>
                  <a:srgbClr val="183883"/>
                </a:solidFill>
                <a:cs typeface="Arial" charset="0"/>
              </a:rPr>
              <a:t>+30% = </a:t>
            </a:r>
            <a:r>
              <a:rPr lang="ru-RU" altLang="ru-RU" sz="1800" u="sng" dirty="0">
                <a:solidFill>
                  <a:srgbClr val="183883"/>
                </a:solidFill>
                <a:cs typeface="Arial" charset="0"/>
              </a:rPr>
              <a:t>27807,8 руб. </a:t>
            </a:r>
            <a:r>
              <a:rPr lang="ru-RU" altLang="ru-RU" sz="1800" dirty="0">
                <a:solidFill>
                  <a:srgbClr val="183883"/>
                </a:solidFill>
                <a:cs typeface="Arial" charset="0"/>
              </a:rPr>
              <a:t>на </a:t>
            </a:r>
            <a:r>
              <a:rPr lang="ru-RU" altLang="ru-RU" sz="1800" dirty="0" err="1">
                <a:solidFill>
                  <a:srgbClr val="183883"/>
                </a:solidFill>
                <a:cs typeface="Arial" charset="0"/>
              </a:rPr>
              <a:t>участн</a:t>
            </a:r>
            <a:r>
              <a:rPr lang="ru-RU" altLang="ru-RU" sz="1800" dirty="0">
                <a:solidFill>
                  <a:srgbClr val="183883"/>
                </a:solidFill>
                <a:cs typeface="Arial" charset="0"/>
              </a:rPr>
              <a:t>. в месяц (на 3 мес. 83423,4 руб.)</a:t>
            </a:r>
          </a:p>
          <a:p>
            <a:pPr marL="0" lvl="0" indent="0" algn="l" eaLnBrk="1" hangingPunct="1"/>
            <a:r>
              <a:rPr lang="ru-RU" altLang="ru-RU" sz="1800" dirty="0">
                <a:solidFill>
                  <a:srgbClr val="183883"/>
                </a:solidFill>
                <a:cs typeface="Arial" charset="0"/>
              </a:rPr>
              <a:t>               </a:t>
            </a:r>
            <a:r>
              <a:rPr lang="ru-RU" altLang="ru-RU" sz="1800" dirty="0" err="1">
                <a:solidFill>
                  <a:srgbClr val="183883"/>
                </a:solidFill>
                <a:cs typeface="Arial" charset="0"/>
              </a:rPr>
              <a:t>Улаган</a:t>
            </a:r>
            <a:r>
              <a:rPr lang="ru-RU" altLang="ru-RU" sz="1800" dirty="0">
                <a:solidFill>
                  <a:srgbClr val="183883"/>
                </a:solidFill>
                <a:cs typeface="Arial" charset="0"/>
              </a:rPr>
              <a:t>    = </a:t>
            </a:r>
            <a:r>
              <a:rPr lang="ru-RU" altLang="ru-RU" sz="1800" u="sng" dirty="0">
                <a:solidFill>
                  <a:srgbClr val="183883"/>
                </a:solidFill>
                <a:cs typeface="Arial" charset="0"/>
              </a:rPr>
              <a:t>33766,6 руб. </a:t>
            </a:r>
            <a:r>
              <a:rPr lang="ru-RU" altLang="ru-RU" sz="1800" dirty="0">
                <a:solidFill>
                  <a:srgbClr val="183883"/>
                </a:solidFill>
                <a:cs typeface="Arial" charset="0"/>
              </a:rPr>
              <a:t>на </a:t>
            </a:r>
            <a:r>
              <a:rPr lang="ru-RU" altLang="ru-RU" sz="1800" dirty="0" err="1">
                <a:solidFill>
                  <a:srgbClr val="183883"/>
                </a:solidFill>
                <a:cs typeface="Arial" charset="0"/>
              </a:rPr>
              <a:t>участн</a:t>
            </a:r>
            <a:r>
              <a:rPr lang="ru-RU" altLang="ru-RU" sz="1800" dirty="0">
                <a:solidFill>
                  <a:srgbClr val="183883"/>
                </a:solidFill>
                <a:cs typeface="Arial" charset="0"/>
              </a:rPr>
              <a:t>. в месяц (на 3 мес. 101299,8 руб.)</a:t>
            </a:r>
          </a:p>
          <a:p>
            <a:pPr marL="0" lvl="0" indent="0" algn="l" eaLnBrk="1" hangingPunct="1"/>
            <a:r>
              <a:rPr lang="ru-RU" altLang="ru-RU" sz="1800" dirty="0">
                <a:solidFill>
                  <a:srgbClr val="183883"/>
                </a:solidFill>
                <a:cs typeface="Arial" charset="0"/>
              </a:rPr>
              <a:t>          Кош-Агач    = </a:t>
            </a:r>
            <a:r>
              <a:rPr lang="ru-RU" altLang="ru-RU" sz="1800" u="sng" dirty="0">
                <a:solidFill>
                  <a:srgbClr val="183883"/>
                </a:solidFill>
                <a:cs typeface="Arial" charset="0"/>
              </a:rPr>
              <a:t>37739,2 руб. </a:t>
            </a:r>
            <a:r>
              <a:rPr lang="ru-RU" altLang="ru-RU" sz="1800" dirty="0">
                <a:solidFill>
                  <a:srgbClr val="183883"/>
                </a:solidFill>
                <a:cs typeface="Arial" charset="0"/>
              </a:rPr>
              <a:t>на </a:t>
            </a:r>
            <a:r>
              <a:rPr lang="ru-RU" altLang="ru-RU" sz="1800" dirty="0" err="1">
                <a:solidFill>
                  <a:srgbClr val="183883"/>
                </a:solidFill>
                <a:cs typeface="Arial" charset="0"/>
              </a:rPr>
              <a:t>участн</a:t>
            </a:r>
            <a:r>
              <a:rPr lang="ru-RU" altLang="ru-RU" sz="1800" dirty="0">
                <a:solidFill>
                  <a:srgbClr val="183883"/>
                </a:solidFill>
                <a:cs typeface="Arial" charset="0"/>
              </a:rPr>
              <a:t>. в месяц (на 3 мес. 113217,6 руб</a:t>
            </a:r>
            <a:r>
              <a:rPr lang="ru-RU" altLang="ru-RU" sz="1800" dirty="0" smtClean="0">
                <a:solidFill>
                  <a:srgbClr val="183883"/>
                </a:solidFill>
                <a:cs typeface="Arial" charset="0"/>
              </a:rPr>
              <a:t>.)</a:t>
            </a:r>
            <a:endParaRPr lang="en-GB" altLang="ru-RU" sz="1800" u="sng" dirty="0">
              <a:solidFill>
                <a:srgbClr val="183883"/>
              </a:solidFill>
              <a:cs typeface="Arial" charset="0"/>
            </a:endParaRPr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7785100" y="6654800"/>
            <a:ext cx="1358900" cy="203200"/>
          </a:xfrm>
          <a:prstGeom prst="rect">
            <a:avLst/>
          </a:prstGeom>
          <a:solidFill>
            <a:schemeClr val="accent1">
              <a:lumMod val="2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865668" y="6611779"/>
            <a:ext cx="119776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mintrud@mt04.ru</a:t>
            </a:r>
            <a:endParaRPr lang="ru-RU" dirty="0"/>
          </a:p>
        </p:txBody>
      </p:sp>
      <p:pic>
        <p:nvPicPr>
          <p:cNvPr id="7" name="Graphic 3">
            <a:extLst>
              <a:ext uri="{FF2B5EF4-FFF2-40B4-BE49-F238E27FC236}">
                <a16:creationId xmlns="" xmlns:a16="http://schemas.microsoft.com/office/drawing/2014/main" id="{1C86282A-89DC-4074-BAB9-3867A88683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66367" y="396823"/>
            <a:ext cx="1346258" cy="529778"/>
          </a:xfrm>
          <a:prstGeom prst="rect">
            <a:avLst/>
          </a:prstGeom>
        </p:spPr>
      </p:pic>
      <p:sp>
        <p:nvSpPr>
          <p:cNvPr id="9" name="Номер слайда 1">
            <a:extLst>
              <a:ext uri="{FF2B5EF4-FFF2-40B4-BE49-F238E27FC236}">
                <a16:creationId xmlns="" xmlns:a16="http://schemas.microsoft.com/office/drawing/2014/main" id="{0AFCAD00-5CBB-CA4D-A36B-DCFAFA387F78}"/>
              </a:ext>
            </a:extLst>
          </p:cNvPr>
          <p:cNvSpPr txBox="1">
            <a:spLocks/>
          </p:cNvSpPr>
          <p:nvPr/>
        </p:nvSpPr>
        <p:spPr>
          <a:xfrm>
            <a:off x="7870543" y="6263853"/>
            <a:ext cx="1245475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  <a:lvl2pPr marL="457200" algn="r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2pPr>
            <a:lvl3pPr marL="914400" algn="r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3pPr>
            <a:lvl4pPr marL="1371600" algn="r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4pPr>
            <a:lvl5pPr marL="1828800" algn="r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88395ADC-E50F-2144-9293-4CDEBD57381D}" type="slidenum">
              <a:rPr lang="ru-RU" sz="14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6</a:t>
            </a:fld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1265632" y="2330450"/>
            <a:ext cx="76454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 eaLnBrk="0" hangingPunct="0">
              <a:defRPr sz="1000" b="1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bg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marL="342900" indent="-342900" algn="l" eaLnBrk="1" hangingPunct="1">
              <a:buFont typeface="Wingdings" pitchFamily="2" charset="2"/>
              <a:buChar char="Ø"/>
            </a:pPr>
            <a:r>
              <a:rPr lang="ru-RU" altLang="ru-RU" sz="2000" dirty="0">
                <a:solidFill>
                  <a:schemeClr val="tx1"/>
                </a:solidFill>
                <a:cs typeface="Arial" charset="0"/>
              </a:rPr>
              <a:t>п</a:t>
            </a:r>
            <a:r>
              <a:rPr lang="ru-RU" altLang="ru-RU" sz="2000" dirty="0" smtClean="0">
                <a:solidFill>
                  <a:schemeClr val="tx1"/>
                </a:solidFill>
                <a:cs typeface="Arial" charset="0"/>
              </a:rPr>
              <a:t>ри организации общественных работ для граждан,</a:t>
            </a:r>
          </a:p>
          <a:p>
            <a:pPr algn="l" eaLnBrk="1" hangingPunct="1"/>
            <a:r>
              <a:rPr lang="ru-RU" altLang="ru-RU" sz="2000" dirty="0" smtClean="0">
                <a:solidFill>
                  <a:schemeClr val="tx1"/>
                </a:solidFill>
                <a:cs typeface="Arial" charset="0"/>
              </a:rPr>
              <a:t>     зарегистрированных в органах службы занятости</a:t>
            </a:r>
            <a:endParaRPr lang="en-GB" altLang="ru-RU" sz="2000" dirty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1354532" y="1377950"/>
            <a:ext cx="76454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 eaLnBrk="0" hangingPunct="0">
              <a:defRPr sz="1000" b="1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bg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marL="0" indent="0" algn="l" eaLnBrk="1" hangingPunct="1"/>
            <a:r>
              <a:rPr lang="ru-RU" altLang="ru-RU" sz="2000" dirty="0" smtClean="0">
                <a:solidFill>
                  <a:schemeClr val="tx1"/>
                </a:solidFill>
                <a:cs typeface="Arial" charset="0"/>
              </a:rPr>
              <a:t>В рамках постановления  осуществляется </a:t>
            </a:r>
            <a:r>
              <a:rPr lang="ru-RU" altLang="ru-RU" sz="2000" u="sng" dirty="0" smtClean="0">
                <a:solidFill>
                  <a:schemeClr val="tx1"/>
                </a:solidFill>
                <a:cs typeface="Arial" charset="0"/>
              </a:rPr>
              <a:t>финансовое обеспечение затрат работодателей</a:t>
            </a:r>
            <a:r>
              <a:rPr lang="ru-RU" altLang="ru-RU" sz="2000" dirty="0" smtClean="0">
                <a:solidFill>
                  <a:schemeClr val="tx1"/>
                </a:solidFill>
                <a:cs typeface="Arial" charset="0"/>
              </a:rPr>
              <a:t> (кроме бюджета</a:t>
            </a:r>
            <a:r>
              <a:rPr lang="ru-RU" altLang="ru-RU" sz="2000" dirty="0" smtClean="0">
                <a:solidFill>
                  <a:schemeClr val="tx1"/>
                </a:solidFill>
                <a:cs typeface="Arial" charset="0"/>
              </a:rPr>
              <a:t>):</a:t>
            </a:r>
            <a:endParaRPr lang="en-GB" altLang="ru-RU" sz="2000" dirty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1303732" y="3117850"/>
            <a:ext cx="76454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 eaLnBrk="0" hangingPunct="0">
              <a:defRPr sz="1000" b="1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bg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marL="342900" indent="-342900" algn="l" eaLnBrk="1" hangingPunct="1">
              <a:buFont typeface="Wingdings" pitchFamily="2" charset="2"/>
              <a:buChar char="Ø"/>
            </a:pPr>
            <a:r>
              <a:rPr lang="ru-RU" altLang="ru-RU" sz="2000" dirty="0">
                <a:solidFill>
                  <a:schemeClr val="tx1"/>
                </a:solidFill>
                <a:cs typeface="Arial" charset="0"/>
              </a:rPr>
              <a:t>п</a:t>
            </a:r>
            <a:r>
              <a:rPr lang="ru-RU" altLang="ru-RU" sz="2000" dirty="0" smtClean="0">
                <a:solidFill>
                  <a:schemeClr val="tx1"/>
                </a:solidFill>
                <a:cs typeface="Arial" charset="0"/>
              </a:rPr>
              <a:t>ри организации временного  трудоустройства работников организаций, находящихся под риском увольнения (неполный рабочий день, простой, отпуск без сохранения заработной платы)</a:t>
            </a:r>
            <a:endParaRPr lang="en-GB" altLang="ru-RU" sz="2000" dirty="0">
              <a:solidFill>
                <a:schemeClr val="tx1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0190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14500" y="217488"/>
            <a:ext cx="7302500" cy="889000"/>
          </a:xfrm>
        </p:spPr>
        <p:txBody>
          <a:bodyPr/>
          <a:lstStyle/>
          <a:p>
            <a:pPr algn="ctr" eaLnBrk="1" hangingPunct="1"/>
            <a:r>
              <a:rPr lang="ru-RU" altLang="ru-RU" sz="2400" dirty="0" smtClean="0"/>
              <a:t>Итоги реализации в 2022 году </a:t>
            </a:r>
            <a:endParaRPr lang="en-US" altLang="ru-RU" sz="2400" dirty="0" smtClean="0"/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7785100" y="6654800"/>
            <a:ext cx="1358900" cy="203200"/>
          </a:xfrm>
          <a:prstGeom prst="rect">
            <a:avLst/>
          </a:prstGeom>
          <a:solidFill>
            <a:schemeClr val="accent1">
              <a:lumMod val="2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865668" y="6611779"/>
            <a:ext cx="119776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mintrud@mt04.ru</a:t>
            </a:r>
            <a:endParaRPr lang="ru-RU" dirty="0"/>
          </a:p>
        </p:txBody>
      </p:sp>
      <p:pic>
        <p:nvPicPr>
          <p:cNvPr id="7" name="Graphic 3">
            <a:extLst>
              <a:ext uri="{FF2B5EF4-FFF2-40B4-BE49-F238E27FC236}">
                <a16:creationId xmlns="" xmlns:a16="http://schemas.microsoft.com/office/drawing/2014/main" id="{1C86282A-89DC-4074-BAB9-3867A88683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66367" y="396823"/>
            <a:ext cx="1346258" cy="529778"/>
          </a:xfrm>
          <a:prstGeom prst="rect">
            <a:avLst/>
          </a:prstGeom>
        </p:spPr>
      </p:pic>
      <p:sp>
        <p:nvSpPr>
          <p:cNvPr id="9" name="Номер слайда 1">
            <a:extLst>
              <a:ext uri="{FF2B5EF4-FFF2-40B4-BE49-F238E27FC236}">
                <a16:creationId xmlns="" xmlns:a16="http://schemas.microsoft.com/office/drawing/2014/main" id="{0AFCAD00-5CBB-CA4D-A36B-DCFAFA387F78}"/>
              </a:ext>
            </a:extLst>
          </p:cNvPr>
          <p:cNvSpPr txBox="1">
            <a:spLocks/>
          </p:cNvSpPr>
          <p:nvPr/>
        </p:nvSpPr>
        <p:spPr>
          <a:xfrm>
            <a:off x="7870543" y="6263853"/>
            <a:ext cx="1245475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  <a:lvl2pPr marL="457200" algn="r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2pPr>
            <a:lvl3pPr marL="914400" algn="r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3pPr>
            <a:lvl4pPr marL="1371600" algn="r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4pPr>
            <a:lvl5pPr marL="1828800" algn="r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88395ADC-E50F-2144-9293-4CDEBD57381D}" type="slidenum">
              <a:rPr lang="ru-RU" sz="14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7</a:t>
            </a:fld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1265632" y="2330450"/>
            <a:ext cx="76454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 eaLnBrk="0" hangingPunct="0">
              <a:defRPr sz="1000" b="1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bg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marL="342900" indent="-342900" algn="l" eaLnBrk="1" hangingPunct="1">
              <a:buFont typeface="Wingdings" pitchFamily="2" charset="2"/>
              <a:buChar char="Ø"/>
            </a:pPr>
            <a:r>
              <a:rPr lang="ru-RU" altLang="ru-RU" sz="2000" dirty="0" smtClean="0">
                <a:solidFill>
                  <a:schemeClr val="tx1"/>
                </a:solidFill>
                <a:cs typeface="Arial" charset="0"/>
              </a:rPr>
              <a:t>Трудоустроено 165 безработных граждан. Работодателям предоставлены субсидии на общую сумму 14,5 млн. рублей. </a:t>
            </a:r>
            <a:endParaRPr lang="en-GB" altLang="ru-RU" sz="2000" dirty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1226339" y="3451225"/>
            <a:ext cx="76454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 eaLnBrk="0" hangingPunct="0">
              <a:defRPr sz="1000" b="1">
                <a:solidFill>
                  <a:schemeClr val="bg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bg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bg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bg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bg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marL="342900" indent="-342900" algn="l" eaLnBrk="1" hangingPunct="1">
              <a:buFont typeface="Wingdings" pitchFamily="2" charset="2"/>
              <a:buChar char="Ø"/>
            </a:pPr>
            <a:r>
              <a:rPr lang="ru-RU" altLang="ru-RU" sz="2000" dirty="0" smtClean="0">
                <a:solidFill>
                  <a:schemeClr val="tx1"/>
                </a:solidFill>
                <a:cs typeface="Arial" charset="0"/>
              </a:rPr>
              <a:t>27 работников сохранили занятость при организации временного  трудоустройства. Работодатели получили субсидию на общую сумму 2,5 млн. рублей. </a:t>
            </a:r>
            <a:endParaRPr lang="en-GB" altLang="ru-RU" sz="2000" dirty="0">
              <a:solidFill>
                <a:schemeClr val="tx1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6133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7785100" y="6654800"/>
            <a:ext cx="1358900" cy="203200"/>
          </a:xfrm>
          <a:prstGeom prst="rect">
            <a:avLst/>
          </a:prstGeom>
          <a:solidFill>
            <a:schemeClr val="accent1">
              <a:lumMod val="2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000" b="1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865668" y="6611779"/>
            <a:ext cx="119776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mintrud@mt04.ru</a:t>
            </a:r>
            <a:endParaRPr lang="ru-RU" dirty="0"/>
          </a:p>
        </p:txBody>
      </p:sp>
      <p:pic>
        <p:nvPicPr>
          <p:cNvPr id="6" name="Graphic 3">
            <a:extLst>
              <a:ext uri="{FF2B5EF4-FFF2-40B4-BE49-F238E27FC236}">
                <a16:creationId xmlns="" xmlns:a16="http://schemas.microsoft.com/office/drawing/2014/main" id="{1C86282A-89DC-4074-BAB9-3867A88683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66367" y="396823"/>
            <a:ext cx="1346258" cy="529778"/>
          </a:xfrm>
          <a:prstGeom prst="rect">
            <a:avLst/>
          </a:prstGeom>
        </p:spPr>
      </p:pic>
      <p:sp>
        <p:nvSpPr>
          <p:cNvPr id="7" name="object 2"/>
          <p:cNvSpPr txBox="1"/>
          <p:nvPr/>
        </p:nvSpPr>
        <p:spPr>
          <a:xfrm>
            <a:off x="2347037" y="2863642"/>
            <a:ext cx="457263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20" dirty="0">
                <a:solidFill>
                  <a:schemeClr val="tx1">
                    <a:lumMod val="75000"/>
                  </a:schemeClr>
                </a:solidFill>
                <a:latin typeface="Arial"/>
                <a:cs typeface="Arial"/>
              </a:rPr>
              <a:t>СПАСИБО</a:t>
            </a:r>
            <a:r>
              <a:rPr sz="2800" b="1" spc="5" dirty="0">
                <a:solidFill>
                  <a:schemeClr val="tx1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2800" b="1" spc="-10" dirty="0">
                <a:solidFill>
                  <a:schemeClr val="tx1">
                    <a:lumMod val="75000"/>
                  </a:schemeClr>
                </a:solidFill>
                <a:latin typeface="Arial"/>
                <a:cs typeface="Arial"/>
              </a:rPr>
              <a:t>ЗА</a:t>
            </a:r>
            <a:r>
              <a:rPr sz="2800" b="1" spc="-25" dirty="0">
                <a:solidFill>
                  <a:schemeClr val="tx1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sz="2800" b="1" spc="-10" dirty="0">
                <a:solidFill>
                  <a:schemeClr val="tx1">
                    <a:lumMod val="75000"/>
                  </a:schemeClr>
                </a:solidFill>
                <a:latin typeface="Arial"/>
                <a:cs typeface="Arial"/>
              </a:rPr>
              <a:t>ВНИМАНИЕ</a:t>
            </a:r>
            <a:endParaRPr sz="2800" dirty="0">
              <a:solidFill>
                <a:schemeClr val="tx1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81738" y="4592774"/>
            <a:ext cx="4525283" cy="338554"/>
          </a:xfrm>
          <a:prstGeom prst="rect">
            <a:avLst/>
          </a:prstGeom>
          <a:solidFill>
            <a:srgbClr val="FFFFFF">
              <a:alpha val="0"/>
            </a:srgbClr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Контакты 8 (38822) 4-84-14</a:t>
            </a:r>
            <a:r>
              <a:rPr kumimoji="0" lang="ru-RU" sz="1600" b="1" i="0" u="none" strike="noStrike" cap="none" normalizeH="0" dirty="0" smtClean="0">
                <a:ln>
                  <a:noFill/>
                </a:ln>
                <a:solidFill>
                  <a:schemeClr val="tx1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  <a:hlinkClick r:id="rId11"/>
              </a:rPr>
              <a:t>mintrud@mt04.ru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9" name="Изображение 1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738" y="5020888"/>
            <a:ext cx="1401195" cy="1401195"/>
          </a:xfrm>
          <a:prstGeom prst="rect">
            <a:avLst/>
          </a:prstGeom>
        </p:spPr>
      </p:pic>
      <p:pic>
        <p:nvPicPr>
          <p:cNvPr id="10" name="Изображение 2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3935" y="5055880"/>
            <a:ext cx="1366203" cy="1366203"/>
          </a:xfrm>
          <a:prstGeom prst="rect">
            <a:avLst/>
          </a:prstGeom>
        </p:spPr>
      </p:pic>
      <p:pic>
        <p:nvPicPr>
          <p:cNvPr id="11" name="Изображение 3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8622" y="5055880"/>
            <a:ext cx="1371996" cy="1371996"/>
          </a:xfrm>
          <a:prstGeom prst="rect">
            <a:avLst/>
          </a:prstGeom>
        </p:spPr>
      </p:pic>
      <p:sp>
        <p:nvSpPr>
          <p:cNvPr id="15" name="Номер слайда 1">
            <a:extLst>
              <a:ext uri="{FF2B5EF4-FFF2-40B4-BE49-F238E27FC236}">
                <a16:creationId xmlns="" xmlns:a16="http://schemas.microsoft.com/office/drawing/2014/main" id="{0AFCAD00-5CBB-CA4D-A36B-DCFAFA387F78}"/>
              </a:ext>
            </a:extLst>
          </p:cNvPr>
          <p:cNvSpPr txBox="1">
            <a:spLocks/>
          </p:cNvSpPr>
          <p:nvPr/>
        </p:nvSpPr>
        <p:spPr>
          <a:xfrm>
            <a:off x="7870543" y="6263853"/>
            <a:ext cx="1245475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  <a:lvl2pPr marL="457200" algn="r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2pPr>
            <a:lvl3pPr marL="914400" algn="r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3pPr>
            <a:lvl4pPr marL="1371600" algn="r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4pPr>
            <a:lvl5pPr marL="1828800" algn="r" rtl="0" fontAlgn="base">
              <a:spcBef>
                <a:spcPct val="0"/>
              </a:spcBef>
              <a:spcAft>
                <a:spcPct val="0"/>
              </a:spcAft>
              <a:defRPr sz="10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88395ADC-E50F-2144-9293-4CDEBD57381D}" type="slidenum">
              <a:rPr lang="ru-RU" sz="14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8</a:t>
            </a:fld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1209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183883"/>
      </a:dk1>
      <a:lt1>
        <a:srgbClr val="FFFFFF"/>
      </a:lt1>
      <a:dk2>
        <a:srgbClr val="183883"/>
      </a:dk2>
      <a:lt2>
        <a:srgbClr val="808080"/>
      </a:lt2>
      <a:accent1>
        <a:srgbClr val="D4E3F7"/>
      </a:accent1>
      <a:accent2>
        <a:srgbClr val="0067AF"/>
      </a:accent2>
      <a:accent3>
        <a:srgbClr val="FFFFFF"/>
      </a:accent3>
      <a:accent4>
        <a:srgbClr val="132E6F"/>
      </a:accent4>
      <a:accent5>
        <a:srgbClr val="E6EFFA"/>
      </a:accent5>
      <a:accent6>
        <a:srgbClr val="005D9E"/>
      </a:accent6>
      <a:hlink>
        <a:srgbClr val="365B91"/>
      </a:hlink>
      <a:folHlink>
        <a:srgbClr val="0099A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2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0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183883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183883"/>
        </a:dk1>
        <a:lt1>
          <a:srgbClr val="FFFFFF"/>
        </a:lt1>
        <a:dk2>
          <a:srgbClr val="000000"/>
        </a:dk2>
        <a:lt2>
          <a:srgbClr val="808080"/>
        </a:lt2>
        <a:accent1>
          <a:srgbClr val="D4E3F7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183883"/>
        </a:dk1>
        <a:lt1>
          <a:srgbClr val="FFFFFF"/>
        </a:lt1>
        <a:dk2>
          <a:srgbClr val="183883"/>
        </a:dk2>
        <a:lt2>
          <a:srgbClr val="808080"/>
        </a:lt2>
        <a:accent1>
          <a:srgbClr val="D4E3F7"/>
        </a:accent1>
        <a:accent2>
          <a:srgbClr val="333399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183883"/>
        </a:dk1>
        <a:lt1>
          <a:srgbClr val="FFFFFF"/>
        </a:lt1>
        <a:dk2>
          <a:srgbClr val="183883"/>
        </a:dk2>
        <a:lt2>
          <a:srgbClr val="808080"/>
        </a:lt2>
        <a:accent1>
          <a:srgbClr val="D4E3F7"/>
        </a:accent1>
        <a:accent2>
          <a:srgbClr val="0067AF"/>
        </a:accent2>
        <a:accent3>
          <a:srgbClr val="FFFFFF"/>
        </a:accent3>
        <a:accent4>
          <a:srgbClr val="132E6F"/>
        </a:accent4>
        <a:accent5>
          <a:srgbClr val="E6EFFA"/>
        </a:accent5>
        <a:accent6>
          <a:srgbClr val="005D9E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1115</TotalTime>
  <Words>947</Words>
  <Application>Microsoft Office PowerPoint</Application>
  <PresentationFormat>Экран (4:3)</PresentationFormat>
  <Paragraphs>98</Paragraphs>
  <Slides>8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Default Design</vt:lpstr>
      <vt:lpstr>Презентация PowerPoint</vt:lpstr>
      <vt:lpstr>Презентация PowerPoint</vt:lpstr>
      <vt:lpstr>Презентация PowerPoint</vt:lpstr>
      <vt:lpstr>Постановление Правительства РФ от 13 марта 2021 года № 362</vt:lpstr>
      <vt:lpstr>Постановление Правительства РФ от 13 марта 2021 года № 362</vt:lpstr>
      <vt:lpstr>Постановление Правительства России  от 18 марта 2022г. № 409</vt:lpstr>
      <vt:lpstr>Итоги реализации в 2022 году </vt:lpstr>
      <vt:lpstr>Презентация PowerPoint</vt:lpstr>
    </vt:vector>
  </TitlesOfParts>
  <Company>Presentation Magazine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Corporate 2 Template</dc:title>
  <dc:creator>Presentation Magazine</dc:creator>
  <cp:lastModifiedBy>ПК</cp:lastModifiedBy>
  <cp:revision>127</cp:revision>
  <cp:lastPrinted>2022-03-24T01:58:41Z</cp:lastPrinted>
  <dcterms:created xsi:type="dcterms:W3CDTF">2005-02-28T14:06:28Z</dcterms:created>
  <dcterms:modified xsi:type="dcterms:W3CDTF">2022-10-03T05:43:12Z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Presentation Helper</vt:lpwstr>
  </property>
</Properties>
</file>